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9" r:id="rId3"/>
    <p:sldMasterId id="2147483712" r:id="rId4"/>
    <p:sldMasterId id="2147483725" r:id="rId5"/>
    <p:sldMasterId id="2147483738" r:id="rId6"/>
    <p:sldMasterId id="2147483751" r:id="rId7"/>
    <p:sldMasterId id="2147483764" r:id="rId8"/>
    <p:sldMasterId id="2147483777" r:id="rId9"/>
    <p:sldMasterId id="2147483790" r:id="rId10"/>
    <p:sldMasterId id="2147483803" r:id="rId11"/>
    <p:sldMasterId id="2147483816" r:id="rId12"/>
    <p:sldMasterId id="2147483829" r:id="rId13"/>
    <p:sldMasterId id="2147483842" r:id="rId14"/>
    <p:sldMasterId id="2147483855" r:id="rId15"/>
    <p:sldMasterId id="2147483868" r:id="rId16"/>
    <p:sldMasterId id="2147483881" r:id="rId17"/>
    <p:sldMasterId id="2147483894" r:id="rId18"/>
  </p:sldMasterIdLst>
  <p:notesMasterIdLst>
    <p:notesMasterId r:id="rId38"/>
  </p:notesMasterIdLst>
  <p:sldIdLst>
    <p:sldId id="257" r:id="rId19"/>
    <p:sldId id="259"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6A987-EB72-4F1A-972A-99437B5254CA}" type="datetimeFigureOut">
              <a:rPr lang="en-US" smtClean="0"/>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FF4BF1-35CA-41C3-802B-846EDCFD25EA}" type="slidenum">
              <a:rPr lang="en-US" smtClean="0"/>
              <a:t>‹#›</a:t>
            </a:fld>
            <a:endParaRPr lang="en-US"/>
          </a:p>
        </p:txBody>
      </p:sp>
    </p:spTree>
    <p:extLst>
      <p:ext uri="{BB962C8B-B14F-4D97-AF65-F5344CB8AC3E}">
        <p14:creationId xmlns:p14="http://schemas.microsoft.com/office/powerpoint/2010/main" val="328019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dirty="0" smtClean="0">
              <a:solidFill>
                <a:srgbClr val="00B050"/>
              </a:solidFill>
            </a:endParaRPr>
          </a:p>
          <a:p>
            <a:pPr eaLnBrk="1" hangingPunct="1">
              <a:spcBef>
                <a:spcPct val="0"/>
              </a:spcBef>
              <a:buFontTx/>
              <a:buChar char="•"/>
            </a:pPr>
            <a:r>
              <a:rPr lang="en-US" dirty="0" smtClean="0">
                <a:solidFill>
                  <a:srgbClr val="00B050"/>
                </a:solidFill>
              </a:rPr>
              <a:t>Increasing the productivity of faculty, administrators, students and operations and maintenance personnel</a:t>
            </a:r>
          </a:p>
          <a:p>
            <a:pPr eaLnBrk="1" hangingPunct="1">
              <a:spcBef>
                <a:spcPct val="0"/>
              </a:spcBef>
              <a:buFontTx/>
              <a:buChar char="•"/>
            </a:pPr>
            <a:r>
              <a:rPr lang="en-US" dirty="0" smtClean="0">
                <a:solidFill>
                  <a:srgbClr val="00B050"/>
                </a:solidFill>
              </a:rPr>
              <a:t>Improving and maintaining the aesthetic qualities of the building and grounds</a:t>
            </a:r>
          </a:p>
          <a:p>
            <a:pPr eaLnBrk="1" hangingPunct="1">
              <a:spcBef>
                <a:spcPct val="0"/>
              </a:spcBef>
              <a:buFontTx/>
              <a:buChar char="•"/>
            </a:pPr>
            <a:r>
              <a:rPr lang="en-US" dirty="0" smtClean="0">
                <a:solidFill>
                  <a:srgbClr val="00B050"/>
                </a:solidFill>
              </a:rPr>
              <a:t>Identifying degradation of building elements that may otherwise be unnoticed</a:t>
            </a:r>
          </a:p>
          <a:p>
            <a:pPr eaLnBrk="1" hangingPunct="1">
              <a:spcBef>
                <a:spcPct val="0"/>
              </a:spcBef>
              <a:buFontTx/>
              <a:buChar char="•"/>
            </a:pPr>
            <a:r>
              <a:rPr lang="en-US" dirty="0" smtClean="0">
                <a:solidFill>
                  <a:srgbClr val="00B050"/>
                </a:solidFill>
              </a:rPr>
              <a:t>Ensuring compliance with current codes and standards</a:t>
            </a:r>
          </a:p>
          <a:p>
            <a:pPr eaLnBrk="1" hangingPunct="1">
              <a:spcBef>
                <a:spcPct val="0"/>
              </a:spcBef>
              <a:buFontTx/>
              <a:buChar char="•"/>
            </a:pPr>
            <a:r>
              <a:rPr lang="en-US" dirty="0" smtClean="0">
                <a:solidFill>
                  <a:srgbClr val="00B050"/>
                </a:solidFill>
              </a:rPr>
              <a:t>Reducing energy consumption to the lowest possible level</a:t>
            </a:r>
          </a:p>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0BD491-6B4F-4049-BD02-5A0D036EE769}"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E5CF3D24-7C52-4236-8815-A0CBA45534CD}"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dirty="0" smtClean="0"/>
          </a:p>
          <a:p>
            <a:pPr eaLnBrk="1" hangingPunct="1">
              <a:buFontTx/>
              <a:buChar char="-"/>
            </a:pPr>
            <a:endParaRPr lang="en-US" dirty="0" smtClean="0"/>
          </a:p>
        </p:txBody>
      </p:sp>
      <p:sp>
        <p:nvSpPr>
          <p:cNvPr id="4" name="Slide Number Placeholder 3"/>
          <p:cNvSpPr>
            <a:spLocks noGrp="1"/>
          </p:cNvSpPr>
          <p:nvPr>
            <p:ph type="sldNum" sz="quarter" idx="5"/>
          </p:nvPr>
        </p:nvSpPr>
        <p:spPr/>
        <p:txBody>
          <a:bodyPr/>
          <a:lstStyle/>
          <a:p>
            <a:pPr>
              <a:defRPr/>
            </a:pPr>
            <a:fld id="{8EA5D5D0-C4EB-4E52-8F57-61604B98E0B0}"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8709">
              <a:defRPr/>
            </a:pPr>
            <a:fld id="{7D6C0042-3438-4898-9F77-294F3266E10B}" type="slidenum">
              <a:rPr lang="en-US">
                <a:solidFill>
                  <a:prstClr val="black"/>
                </a:solidFill>
              </a:rPr>
              <a:pPr defTabSz="918709">
                <a:defRPr/>
              </a:pPr>
              <a:t>16</a:t>
            </a:fld>
            <a:endParaRPr lang="en-US" dirty="0">
              <a:solidFill>
                <a:prstClr val="black"/>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8207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822193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894307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1308511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265865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015377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37559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558449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070630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584191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1231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19484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031648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539788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462483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359566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010037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578804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6050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335593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590437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311775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1150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7905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65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628375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06940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4769348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3958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035814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250843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585090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158816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5358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449712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896732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165867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439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439263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0795283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882603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358629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41088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0962223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248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641578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564782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0358776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998448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887303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2564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33412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1859861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721643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47687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20274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82365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936270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280653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668713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56460372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848310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880232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9992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33412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1859861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7216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19818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47687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202744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936270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280653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668713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5646037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8483100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880232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9992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00110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376188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96997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3095751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7577901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608640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697836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620850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4042332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364893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398397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8347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465977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483782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5340821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985897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334557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889133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62919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4949432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183024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904226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82534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515914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0093574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0332177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9596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7300131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22269179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1519289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3774923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739914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1628495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65651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15569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05642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440602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970950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657472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447033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75834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7939901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5963363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556306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376123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17070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5458517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703298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9386917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45766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424219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67973791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9915893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372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8816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83187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41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699766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12695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68357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18230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61005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35152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741172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04944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8736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79080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598230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876951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723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38925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873273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86595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601433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65331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158173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63632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57711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24708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560393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48317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9934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813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04380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282656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3769455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57690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719438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6362778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68498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082285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94982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812999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92318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69163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550583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591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66718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320464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499563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82372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591427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439725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589259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781096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92973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83330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050553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98592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4755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43128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70257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9246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46265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189890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90489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94356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6258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593621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85050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179260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844812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773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26423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49950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61979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CF5FDD54-249A-4551-B9D8-0ECD0E973475}"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5"/>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1479E747-D8F2-424E-A382-F064CEDD8093}"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231804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1F95D68-C7C8-47FD-AEEB-134856A9D899}"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8" name="Footer Placeholder 4"/>
          <p:cNvSpPr>
            <a:spLocks noGrp="1"/>
          </p:cNvSpPr>
          <p:nvPr>
            <p:ph type="ftr" sz="quarter" idx="16"/>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9" name="Slide Number Placeholder 5"/>
          <p:cNvSpPr>
            <a:spLocks noGrp="1"/>
          </p:cNvSpPr>
          <p:nvPr>
            <p:ph type="sldNum" sz="quarter" idx="17"/>
          </p:nvPr>
        </p:nvSpPr>
        <p:spPr/>
        <p:txBody>
          <a:bodyPr/>
          <a:lstStyle>
            <a:lvl1pPr>
              <a:defRPr/>
            </a:lvl1pPr>
          </a:lstStyle>
          <a:p>
            <a:pPr>
              <a:defRPr/>
            </a:pPr>
            <a:fld id="{3AD081FE-BB4B-42D5-886A-B6B3802F74B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952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3137366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657C73-FF1F-4DB0-A716-660CED92C84F}"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8C3899E-3E45-422B-81E8-C4F113210F6F}"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878140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04145-05FD-47CB-BDE6-FF16FDA59C2E}"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4FDDFB4-9018-4B98-AC38-27FB9FE398B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981274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8F34002-8855-4618-B520-09B39094C39D}"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80092B-A3BF-46B9-BF13-FB57F45D53F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5944589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70E5E0-0ABB-43EF-B5D2-F46417EB4411}"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9B7048-4352-488D-85C9-FEED48344A19}"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2868229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7B42D9-90EF-45DC-9F68-45D63CB8997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1139D99-59AE-4D29-9FC6-95247937034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6926560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F434DC-D85E-4A9B-B4D1-5B75EA18BEBA}"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F7ACAB-CCC4-4243-8C61-7FF65231EE32}"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0676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682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197253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4758451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0278AA72-D7A4-4CB0-A24B-8A5128AE6131}" type="datetime1">
              <a:rPr lang="en-US">
                <a:solidFill>
                  <a:prstClr val="black">
                    <a:lumMod val="65000"/>
                    <a:lumOff val="35000"/>
                  </a:prstClr>
                </a:solidFill>
              </a:rPr>
              <a:pPr>
                <a:defRPr/>
              </a:pPr>
              <a:t>1/22/2012</a:t>
            </a:fld>
            <a:endParaRPr lang="en-US">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lumMod val="65000"/>
                    <a:lumOff val="35000"/>
                  </a:prstClr>
                </a:solidFill>
              </a:rPr>
              <a:t>Footer Text</a:t>
            </a:r>
          </a:p>
        </p:txBody>
      </p:sp>
      <p:sp>
        <p:nvSpPr>
          <p:cNvPr id="9" name="Slide Number Placeholder 5"/>
          <p:cNvSpPr>
            <a:spLocks noGrp="1"/>
          </p:cNvSpPr>
          <p:nvPr>
            <p:ph type="sldNum" sz="quarter" idx="12"/>
          </p:nvPr>
        </p:nvSpPr>
        <p:spPr/>
        <p:txBody>
          <a:bodyPr/>
          <a:lstStyle>
            <a:lvl1pPr>
              <a:defRPr/>
            </a:lvl1pPr>
          </a:lstStyle>
          <a:p>
            <a:pPr>
              <a:defRPr/>
            </a:pPr>
            <a:fld id="{EE236B63-E3E2-49A4-97C2-F2DB395D9CA6}" type="slidenum">
              <a:rPr lang="en-US">
                <a:solidFill>
                  <a:prstClr val="black">
                    <a:lumMod val="65000"/>
                    <a:lumOff val="35000"/>
                  </a:prstClr>
                </a:solidFill>
              </a:rPr>
              <a:pPr>
                <a:def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286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3.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3.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3.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3.pn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image" Target="../media/image3.png"/><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image" Target="../media/image3.png"/><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image" Target="../media/image3.png"/><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image" Target="../media/image2.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5" Type="http://schemas.openxmlformats.org/officeDocument/2006/relationships/image" Target="../media/image3.png"/><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image" Target="../media/image2.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5" Type="http://schemas.openxmlformats.org/officeDocument/2006/relationships/image" Target="../media/image3.png"/><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3.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3.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3.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3.pn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2702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85036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039805"/>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014220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19947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19947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046292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842463"/>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07069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53246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10894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62936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058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4444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11475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4708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736950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99E06309-5990-489D-BD81-3AB2F89D00B3}" type="datetime1">
              <a:rPr lang="en-US">
                <a:solidFill>
                  <a:prstClr val="black">
                    <a:lumMod val="65000"/>
                    <a:lumOff val="35000"/>
                  </a:prstClr>
                </a:solidFill>
              </a:rPr>
              <a:pPr>
                <a:defRPr/>
              </a:pPr>
              <a:t>1/22/2012</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r>
              <a:rPr lang="en-US">
                <a:solidFill>
                  <a:prstClr val="black">
                    <a:lumMod val="65000"/>
                    <a:lumOff val="35000"/>
                  </a:prstClr>
                </a:solidFill>
              </a:rPr>
              <a:t>Footer Text</a:t>
            </a:r>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fontAlgn="auto">
              <a:spcBef>
                <a:spcPts val="0"/>
              </a:spcBef>
              <a:spcAft>
                <a:spcPts val="0"/>
              </a:spcAft>
              <a:defRPr sz="1200">
                <a:solidFill>
                  <a:schemeClr val="tx1">
                    <a:lumMod val="65000"/>
                    <a:lumOff val="35000"/>
                  </a:schemeClr>
                </a:solidFill>
                <a:latin typeface="Century Gothic" pitchFamily="34" charset="0"/>
              </a:defRPr>
            </a:lvl1pPr>
          </a:lstStyle>
          <a:p>
            <a:pPr>
              <a:defRPr/>
            </a:pPr>
            <a:fld id="{5C0D55E8-82C2-426E-A1D6-2F1C482E816C}"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33" name="Picture 6"/>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sd-header-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7200" y="61722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65119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hf sldNum="0"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5.xml"/><Relationship Id="rId6" Type="http://schemas.openxmlformats.org/officeDocument/2006/relationships/image" Target="../media/image13.png"/><Relationship Id="rId5" Type="http://schemas.openxmlformats.org/officeDocument/2006/relationships/hyperlink" Target="http://www.readytalk.com/index.php" TargetMode="Externa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19.xml.rels><?xml version="1.0" encoding="UTF-8" standalone="yes"?>
<Relationships xmlns="http://schemas.openxmlformats.org/package/2006/relationships"><Relationship Id="rId3" Type="http://schemas.openxmlformats.org/officeDocument/2006/relationships/hyperlink" Target="http://www.schooldude.com/resources" TargetMode="External"/><Relationship Id="rId2" Type="http://schemas.openxmlformats.org/officeDocument/2006/relationships/hyperlink" Target="mailto:jed@schooldude.com" TargetMode="External"/><Relationship Id="rId1" Type="http://schemas.openxmlformats.org/officeDocument/2006/relationships/slideLayout" Target="../slideLayouts/slideLayout206.xml"/><Relationship Id="rId5" Type="http://schemas.openxmlformats.org/officeDocument/2006/relationships/hyperlink" Target="http://smaedu.com/" TargetMode="External"/><Relationship Id="rId4" Type="http://schemas.openxmlformats.org/officeDocument/2006/relationships/hyperlink" Target="mailto:mike@smaedu.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0.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hyperlink" Target="mailto:training@schooldude.com" TargetMode="External"/><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600200"/>
          </a:xfrm>
        </p:spPr>
        <p:txBody>
          <a:bodyPr/>
          <a:lstStyle/>
          <a:p>
            <a:pPr eaLnBrk="1" fontAlgn="auto" hangingPunct="1">
              <a:spcAft>
                <a:spcPts val="0"/>
              </a:spcAft>
              <a:defRPr/>
            </a:pPr>
            <a:r>
              <a:rPr lang="en-US" sz="6000" dirty="0" smtClean="0"/>
              <a:t>3 Secrets to Successful PM Implementation</a:t>
            </a:r>
            <a:endParaRPr lang="en-US" sz="6000" dirty="0"/>
          </a:p>
        </p:txBody>
      </p:sp>
      <p:sp>
        <p:nvSpPr>
          <p:cNvPr id="3" name="Subtitle 2"/>
          <p:cNvSpPr>
            <a:spLocks noGrp="1"/>
          </p:cNvSpPr>
          <p:nvPr>
            <p:ph type="subTitle" idx="1"/>
          </p:nvPr>
        </p:nvSpPr>
        <p:spPr>
          <a:xfrm>
            <a:off x="1371600" y="2438400"/>
            <a:ext cx="6248400" cy="2362200"/>
          </a:xfrm>
        </p:spPr>
        <p:txBody>
          <a:bodyPr rtlCol="0">
            <a:normAutofit fontScale="85000" lnSpcReduction="10000"/>
          </a:bodyPr>
          <a:lstStyle/>
          <a:p>
            <a:pPr eaLnBrk="1" fontAlgn="auto" hangingPunct="1">
              <a:spcAft>
                <a:spcPts val="0"/>
              </a:spcAft>
              <a:defRPr/>
            </a:pPr>
            <a:r>
              <a:rPr lang="en-US" dirty="0" smtClean="0">
                <a:solidFill>
                  <a:srgbClr val="0070C0"/>
                </a:solidFill>
              </a:rPr>
              <a:t>Presented by Jed </a:t>
            </a:r>
            <a:r>
              <a:rPr lang="en-US" dirty="0" err="1" smtClean="0">
                <a:solidFill>
                  <a:srgbClr val="0070C0"/>
                </a:solidFill>
              </a:rPr>
              <a:t>DeGroote</a:t>
            </a:r>
            <a:r>
              <a:rPr lang="en-US" dirty="0" smtClean="0">
                <a:solidFill>
                  <a:srgbClr val="0070C0"/>
                </a:solidFill>
              </a:rPr>
              <a:t> and Mike Stapleton</a:t>
            </a:r>
          </a:p>
          <a:p>
            <a:pPr eaLnBrk="1" fontAlgn="auto" hangingPunct="1">
              <a:spcAft>
                <a:spcPts val="0"/>
              </a:spcAft>
              <a:defRPr/>
            </a:pPr>
            <a:r>
              <a:rPr lang="en-US" dirty="0" smtClean="0">
                <a:solidFill>
                  <a:srgbClr val="0070C0"/>
                </a:solidFill>
              </a:rPr>
              <a:t>November 1</a:t>
            </a:r>
            <a:r>
              <a:rPr lang="en-US" baseline="30000" dirty="0" smtClean="0">
                <a:solidFill>
                  <a:srgbClr val="0070C0"/>
                </a:solidFill>
              </a:rPr>
              <a:t>st</a:t>
            </a:r>
            <a:r>
              <a:rPr lang="en-US" dirty="0" smtClean="0">
                <a:solidFill>
                  <a:srgbClr val="0070C0"/>
                </a:solidFill>
              </a:rPr>
              <a:t>, 2011 2-3 pm EST</a:t>
            </a:r>
            <a:endParaRPr lang="en-US" dirty="0" smtClean="0"/>
          </a:p>
          <a:p>
            <a:pPr eaLnBrk="1" fontAlgn="auto" hangingPunct="1">
              <a:spcAft>
                <a:spcPts val="0"/>
              </a:spcAft>
              <a:defRPr/>
            </a:pPr>
            <a:r>
              <a:rPr lang="en-US" sz="2000" dirty="0" smtClean="0">
                <a:solidFill>
                  <a:srgbClr val="0070C0"/>
                </a:solidFill>
                <a:latin typeface="Arial" pitchFamily="34" charset="0"/>
                <a:cs typeface="Arial" pitchFamily="34" charset="0"/>
              </a:rPr>
              <a:t>We </a:t>
            </a:r>
            <a:r>
              <a:rPr lang="en-US" sz="2000" dirty="0">
                <a:solidFill>
                  <a:srgbClr val="0070C0"/>
                </a:solidFill>
                <a:latin typeface="Arial" pitchFamily="34" charset="0"/>
                <a:cs typeface="Arial" pitchFamily="34" charset="0"/>
              </a:rPr>
              <a:t>will begin the webinar in just a few minutes. To ask questions throughout the webinar use the chat feature.  We will review and answer questions submitted through the chat feature at the half way point and at the end of the webinar.  </a:t>
            </a:r>
          </a:p>
          <a:p>
            <a:pPr eaLnBrk="1" fontAlgn="auto" hangingPunct="1">
              <a:spcAft>
                <a:spcPts val="0"/>
              </a:spcAft>
              <a:defRPr/>
            </a:pPr>
            <a:endParaRPr lang="en-US" sz="2000" dirty="0">
              <a:solidFill>
                <a:srgbClr val="0070C0"/>
              </a:solidFill>
              <a:latin typeface="Arial" pitchFamily="34" charset="0"/>
              <a:cs typeface="Arial" pitchFamily="34" charset="0"/>
            </a:endParaRPr>
          </a:p>
          <a:p>
            <a:pPr eaLnBrk="1" fontAlgn="auto" hangingPunct="1">
              <a:spcAft>
                <a:spcPts val="0"/>
              </a:spcAft>
              <a:defRPr/>
            </a:pPr>
            <a:r>
              <a:rPr lang="en-US" sz="2000" dirty="0">
                <a:solidFill>
                  <a:srgbClr val="0070C0"/>
                </a:solidFill>
                <a:latin typeface="Arial" pitchFamily="34" charset="0"/>
                <a:cs typeface="Arial" pitchFamily="34" charset="0"/>
              </a:rPr>
              <a:t>Thank you for attending!  </a:t>
            </a:r>
          </a:p>
          <a:p>
            <a:pPr algn="l" eaLnBrk="1" fontAlgn="auto" hangingPunct="1">
              <a:spcAft>
                <a:spcPts val="0"/>
              </a:spcAft>
              <a:defRPr/>
            </a:pPr>
            <a:endParaRPr lang="en-US" sz="1900" dirty="0" smtClean="0">
              <a:solidFill>
                <a:srgbClr val="00B050"/>
              </a:solidFill>
              <a:latin typeface="Arial" pitchFamily="34" charset="0"/>
              <a:cs typeface="Arial" pitchFamily="34" charset="0"/>
            </a:endParaRPr>
          </a:p>
          <a:p>
            <a:pPr algn="l" eaLnBrk="1" fontAlgn="auto" hangingPunct="1">
              <a:spcAft>
                <a:spcPts val="0"/>
              </a:spcAft>
              <a:defRPr/>
            </a:pPr>
            <a:endParaRPr lang="en-US" sz="1900" dirty="0">
              <a:solidFill>
                <a:srgbClr val="00B050"/>
              </a:solidFill>
              <a:latin typeface="Arial" pitchFamily="34" charset="0"/>
              <a:cs typeface="Arial" pitchFamily="34" charset="0"/>
            </a:endParaRPr>
          </a:p>
          <a:p>
            <a:pPr algn="l" eaLnBrk="1" fontAlgn="auto" hangingPunct="1">
              <a:spcAft>
                <a:spcPts val="0"/>
              </a:spcAft>
              <a:defRPr/>
            </a:pPr>
            <a:endParaRPr lang="en-US" sz="1900" dirty="0">
              <a:solidFill>
                <a:srgbClr val="00B050"/>
              </a:solidFill>
              <a:latin typeface="Arial" pitchFamily="34" charset="0"/>
              <a:cs typeface="Arial" pitchFamily="34" charset="0"/>
            </a:endParaRPr>
          </a:p>
        </p:txBody>
      </p:sp>
      <p:pic>
        <p:nvPicPr>
          <p:cNvPr id="614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6183313"/>
            <a:ext cx="3429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p:cNvSpPr txBox="1">
            <a:spLocks noChangeArrowheads="1"/>
          </p:cNvSpPr>
          <p:nvPr/>
        </p:nvSpPr>
        <p:spPr bwMode="auto">
          <a:xfrm>
            <a:off x="1143000" y="52578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a:solidFill>
                  <a:prstClr val="black"/>
                </a:solidFill>
              </a:rPr>
              <a:t>For the audio portion of today’s webinar, dial 866-740-1260 and use the following access code: 7440763.  </a:t>
            </a:r>
          </a:p>
        </p:txBody>
      </p:sp>
    </p:spTree>
    <p:extLst>
      <p:ext uri="{BB962C8B-B14F-4D97-AF65-F5344CB8AC3E}">
        <p14:creationId xmlns:p14="http://schemas.microsoft.com/office/powerpoint/2010/main" val="37197193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47450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Getting buy-in from decision makers</a:t>
            </a:r>
            <a:endParaRPr lang="en-US" dirty="0"/>
          </a:p>
        </p:txBody>
      </p:sp>
      <p:sp>
        <p:nvSpPr>
          <p:cNvPr id="22532" name="Content Placeholder 2"/>
          <p:cNvSpPr>
            <a:spLocks noGrp="1"/>
          </p:cNvSpPr>
          <p:nvPr>
            <p:ph idx="1"/>
          </p:nvPr>
        </p:nvSpPr>
        <p:spPr>
          <a:xfrm>
            <a:off x="457200" y="1600200"/>
            <a:ext cx="5410200" cy="4191000"/>
          </a:xfrm>
        </p:spPr>
        <p:txBody>
          <a:bodyPr/>
          <a:lstStyle/>
          <a:p>
            <a:r>
              <a:rPr lang="en-US" smtClean="0"/>
              <a:t>A strong PM Program reduces emergencies/catastrophic failures by more than  50%.</a:t>
            </a:r>
          </a:p>
          <a:p>
            <a:r>
              <a:rPr lang="en-US" smtClean="0"/>
              <a:t>2-10 cents/sq/year in energy savings. </a:t>
            </a:r>
          </a:p>
          <a:p>
            <a:endParaRPr lang="en-US" smtClean="0"/>
          </a:p>
        </p:txBody>
      </p:sp>
    </p:spTree>
    <p:extLst>
      <p:ext uri="{BB962C8B-B14F-4D97-AF65-F5344CB8AC3E}">
        <p14:creationId xmlns:p14="http://schemas.microsoft.com/office/powerpoint/2010/main" val="746823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762000" y="304800"/>
            <a:ext cx="8305800" cy="1219200"/>
          </a:xfrm>
        </p:spPr>
        <p:txBody>
          <a:bodyPr wrap="square" numCol="1" anchorCtr="0" compatLnSpc="1">
            <a:prstTxWarp prst="textNoShape">
              <a:avLst/>
            </a:prstTxWarp>
          </a:bodyPr>
          <a:lstStyle/>
          <a:p>
            <a:pPr marL="342900" indent="-342900" eaLnBrk="1" hangingPunct="1"/>
            <a:r>
              <a:rPr lang="en-US" smtClean="0">
                <a:effectLst/>
              </a:rPr>
              <a:t>4 step process</a:t>
            </a:r>
            <a:endParaRPr lang="en-US" sz="4800" smtClean="0">
              <a:effectLst/>
            </a:endParaRPr>
          </a:p>
        </p:txBody>
      </p:sp>
      <p:sp>
        <p:nvSpPr>
          <p:cNvPr id="74755" name="Rectangle 3"/>
          <p:cNvSpPr>
            <a:spLocks noGrp="1" noChangeArrowheads="1"/>
          </p:cNvSpPr>
          <p:nvPr>
            <p:ph type="body" idx="1"/>
          </p:nvPr>
        </p:nvSpPr>
        <p:spPr>
          <a:xfrm>
            <a:off x="685800" y="1447800"/>
            <a:ext cx="7772400" cy="4267200"/>
          </a:xfrm>
        </p:spPr>
        <p:txBody>
          <a:bodyPr/>
          <a:lstStyle/>
          <a:p>
            <a:pPr marL="609600" indent="-609600" eaLnBrk="1" hangingPunct="1">
              <a:buFontTx/>
              <a:buAutoNum type="arabicPeriod"/>
              <a:defRPr/>
            </a:pPr>
            <a:r>
              <a:rPr lang="en-US" sz="3600" dirty="0" smtClean="0"/>
              <a:t>Improve your image</a:t>
            </a:r>
          </a:p>
          <a:p>
            <a:pPr marL="609600" indent="-609600" eaLnBrk="1" hangingPunct="1">
              <a:buFontTx/>
              <a:buAutoNum type="arabicPeriod"/>
              <a:defRPr/>
            </a:pPr>
            <a:r>
              <a:rPr lang="en-US" sz="3600" dirty="0" smtClean="0"/>
              <a:t>Establish a respected methodology</a:t>
            </a:r>
          </a:p>
          <a:p>
            <a:pPr marL="609600" indent="-609600" eaLnBrk="1" hangingPunct="1">
              <a:buFontTx/>
              <a:buAutoNum type="arabicPeriod"/>
              <a:defRPr/>
            </a:pPr>
            <a:r>
              <a:rPr lang="en-US" sz="3600" dirty="0" smtClean="0"/>
              <a:t>Educate the decision makers and decision influencers</a:t>
            </a:r>
          </a:p>
          <a:p>
            <a:pPr marL="609600" indent="-609600" eaLnBrk="1" hangingPunct="1">
              <a:buFontTx/>
              <a:buAutoNum type="arabicPeriod"/>
              <a:defRPr/>
            </a:pPr>
            <a:r>
              <a:rPr lang="en-US" sz="3600" dirty="0" smtClean="0">
                <a:solidFill>
                  <a:schemeClr val="bg1">
                    <a:lumMod val="65000"/>
                  </a:schemeClr>
                </a:solidFill>
              </a:rPr>
              <a:t>Present your request for more resources</a:t>
            </a:r>
            <a:endParaRPr lang="en-US" dirty="0" smtClean="0">
              <a:solidFill>
                <a:schemeClr val="bg1">
                  <a:lumMod val="65000"/>
                </a:schemeClr>
              </a:solidFill>
            </a:endParaRPr>
          </a:p>
        </p:txBody>
      </p:sp>
    </p:spTree>
    <p:extLst>
      <p:ext uri="{BB962C8B-B14F-4D97-AF65-F5344CB8AC3E}">
        <p14:creationId xmlns:p14="http://schemas.microsoft.com/office/powerpoint/2010/main" val="885343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Effect transition="in" filter="blinds(horizontal)">
                                      <p:cBhvr>
                                        <p:cTn id="7" dur="500"/>
                                        <p:tgtEl>
                                          <p:spTgt spid="7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4755">
                                            <p:txEl>
                                              <p:pRg st="1" end="1"/>
                                            </p:txEl>
                                          </p:spTgt>
                                        </p:tgtEl>
                                        <p:attrNameLst>
                                          <p:attrName>style.visibility</p:attrName>
                                        </p:attrNameLst>
                                      </p:cBhvr>
                                      <p:to>
                                        <p:strVal val="visible"/>
                                      </p:to>
                                    </p:set>
                                    <p:anim calcmode="lin" valueType="num">
                                      <p:cBhvr additive="base">
                                        <p:cTn id="12"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4755">
                                            <p:txEl>
                                              <p:pRg st="2" end="2"/>
                                            </p:txEl>
                                          </p:spTgt>
                                        </p:tgtEl>
                                        <p:attrNameLst>
                                          <p:attrName>style.visibility</p:attrName>
                                        </p:attrNameLst>
                                      </p:cBhvr>
                                      <p:to>
                                        <p:strVal val="visible"/>
                                      </p:to>
                                    </p:set>
                                    <p:anim calcmode="lin" valueType="num">
                                      <p:cBhvr additive="base">
                                        <p:cTn id="18"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Secret Two</a:t>
            </a:r>
            <a:endParaRPr lang="en-US" dirty="0"/>
          </a:p>
        </p:txBody>
      </p:sp>
      <p:sp>
        <p:nvSpPr>
          <p:cNvPr id="24579" name="Content Placeholder 2"/>
          <p:cNvSpPr>
            <a:spLocks noGrp="1"/>
          </p:cNvSpPr>
          <p:nvPr>
            <p:ph idx="1"/>
          </p:nvPr>
        </p:nvSpPr>
        <p:spPr/>
        <p:txBody>
          <a:bodyPr/>
          <a:lstStyle/>
          <a:p>
            <a:pPr marL="342900" lvl="1" indent="-342900" algn="ctr" eaLnBrk="1" hangingPunct="1">
              <a:buFont typeface="Courier New" pitchFamily="49" charset="0"/>
              <a:buNone/>
            </a:pPr>
            <a:r>
              <a:rPr lang="en-US" sz="2400" b="1" smtClean="0"/>
              <a:t>Create a culture of Planned Maintenance</a:t>
            </a:r>
          </a:p>
          <a:p>
            <a:pPr marL="742950" lvl="2" indent="-342900" eaLnBrk="1" hangingPunct="1"/>
            <a:endParaRPr lang="en-US" smtClean="0"/>
          </a:p>
          <a:p>
            <a:pPr marL="742950" lvl="2" indent="-342900" eaLnBrk="1" hangingPunct="1"/>
            <a:endParaRPr lang="en-US" smtClean="0"/>
          </a:p>
          <a:p>
            <a:pPr marL="742950" lvl="2" indent="-342900" eaLnBrk="1" hangingPunct="1"/>
            <a:endParaRPr lang="en-US" smtClean="0"/>
          </a:p>
          <a:p>
            <a:pPr eaLnBrk="1" hangingPunct="1"/>
            <a:endParaRPr lang="en-US" smtClean="0"/>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540067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754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Culture of Planned Maintenance</a:t>
            </a:r>
            <a:endParaRPr lang="en-US" dirty="0"/>
          </a:p>
        </p:txBody>
      </p:sp>
      <p:sp>
        <p:nvSpPr>
          <p:cNvPr id="25603" name="Content Placeholder 2"/>
          <p:cNvSpPr>
            <a:spLocks noGrp="1"/>
          </p:cNvSpPr>
          <p:nvPr>
            <p:ph idx="1"/>
          </p:nvPr>
        </p:nvSpPr>
        <p:spPr/>
        <p:txBody>
          <a:bodyPr/>
          <a:lstStyle/>
          <a:p>
            <a:pPr marL="342900" lvl="2" indent="-342900" eaLnBrk="1" hangingPunct="1"/>
            <a:r>
              <a:rPr lang="en-US" sz="2400" smtClean="0"/>
              <a:t>Culture of Excellence</a:t>
            </a:r>
          </a:p>
          <a:p>
            <a:pPr marL="342900" lvl="2" indent="-342900" eaLnBrk="1" hangingPunct="1"/>
            <a:r>
              <a:rPr lang="en-US" sz="2400" smtClean="0"/>
              <a:t>Empower employees to pro-actively look for opportunities to take care of issues before they are reported</a:t>
            </a:r>
          </a:p>
          <a:p>
            <a:pPr marL="800100" lvl="3" indent="-342900" eaLnBrk="1" hangingPunct="1"/>
            <a:r>
              <a:rPr lang="en-US" sz="2400" smtClean="0"/>
              <a:t>Look for opportunities to fix something before it’s reported by an end user</a:t>
            </a:r>
          </a:p>
          <a:p>
            <a:pPr marL="800100" lvl="3" indent="-342900" eaLnBrk="1" hangingPunct="1"/>
            <a:r>
              <a:rPr lang="en-US" sz="2400" smtClean="0"/>
              <a:t>Add team based incentives</a:t>
            </a:r>
          </a:p>
          <a:p>
            <a:pPr marL="800100" lvl="3" indent="-342900" eaLnBrk="1" hangingPunct="1"/>
            <a:r>
              <a:rPr lang="en-US" sz="2400" smtClean="0"/>
              <a:t>Point of pride</a:t>
            </a:r>
          </a:p>
          <a:p>
            <a:pPr marL="800100" lvl="3" indent="-342900" eaLnBrk="1" hangingPunct="1"/>
            <a:endParaRPr lang="en-US" sz="2400" smtClean="0"/>
          </a:p>
          <a:p>
            <a:pPr marL="800100" lvl="3" indent="-342900" eaLnBrk="1" hangingPunct="1"/>
            <a:endParaRPr lang="en-US" sz="2400" smtClean="0"/>
          </a:p>
          <a:p>
            <a:pPr marL="342900" lvl="2" indent="-342900" eaLnBrk="1" hangingPunct="1"/>
            <a:endParaRPr lang="en-US" smtClean="0"/>
          </a:p>
          <a:p>
            <a:pPr eaLnBrk="1" hangingPunct="1"/>
            <a:endParaRPr lang="en-US" smtClean="0"/>
          </a:p>
        </p:txBody>
      </p:sp>
    </p:spTree>
    <p:extLst>
      <p:ext uri="{BB962C8B-B14F-4D97-AF65-F5344CB8AC3E}">
        <p14:creationId xmlns:p14="http://schemas.microsoft.com/office/powerpoint/2010/main" val="96769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Culture of Planned Maintenance</a:t>
            </a:r>
            <a:endParaRPr lang="en-US" dirty="0"/>
          </a:p>
        </p:txBody>
      </p:sp>
      <p:sp>
        <p:nvSpPr>
          <p:cNvPr id="26627" name="Content Placeholder 2"/>
          <p:cNvSpPr>
            <a:spLocks noGrp="1"/>
          </p:cNvSpPr>
          <p:nvPr>
            <p:ph idx="1"/>
          </p:nvPr>
        </p:nvSpPr>
        <p:spPr/>
        <p:txBody>
          <a:bodyPr/>
          <a:lstStyle/>
          <a:p>
            <a:pPr marL="342900" lvl="2" indent="-342900" eaLnBrk="1" hangingPunct="1"/>
            <a:r>
              <a:rPr lang="en-US" sz="2400" smtClean="0"/>
              <a:t>Expect it to take time</a:t>
            </a:r>
          </a:p>
          <a:p>
            <a:pPr eaLnBrk="1" hangingPunct="1"/>
            <a:r>
              <a:rPr lang="en-US" smtClean="0"/>
              <a:t>Pick one type of PM to setup and concentrate on that first</a:t>
            </a:r>
          </a:p>
          <a:p>
            <a:pPr eaLnBrk="1" hangingPunct="1"/>
            <a:r>
              <a:rPr lang="en-US" smtClean="0"/>
              <a:t>Simply setup the recurring schedule and plan to add task lists at a later date.</a:t>
            </a:r>
          </a:p>
          <a:p>
            <a:pPr eaLnBrk="1" hangingPunct="1"/>
            <a:r>
              <a:rPr lang="en-US" smtClean="0"/>
              <a:t>Incremental Improvements</a:t>
            </a:r>
          </a:p>
          <a:p>
            <a:pPr marL="342900" lvl="2" indent="-342900" eaLnBrk="1" hangingPunct="1"/>
            <a:endParaRPr lang="en-US" sz="2400" smtClean="0"/>
          </a:p>
          <a:p>
            <a:pPr marL="342900" lvl="2" indent="-342900" eaLnBrk="1" hangingPunct="1"/>
            <a:endParaRPr lang="en-US" smtClean="0"/>
          </a:p>
          <a:p>
            <a:pPr marL="342900" lvl="2" indent="-342900" eaLnBrk="1" hangingPunct="1"/>
            <a:endParaRPr lang="en-US" smtClean="0"/>
          </a:p>
          <a:p>
            <a:pPr eaLnBrk="1" hangingPunct="1"/>
            <a:endParaRPr lang="en-US" smtClean="0"/>
          </a:p>
        </p:txBody>
      </p:sp>
    </p:spTree>
    <p:extLst>
      <p:ext uri="{BB962C8B-B14F-4D97-AF65-F5344CB8AC3E}">
        <p14:creationId xmlns:p14="http://schemas.microsoft.com/office/powerpoint/2010/main" val="2908118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Culture of Planned Maintenance</a:t>
            </a:r>
            <a:endParaRPr lang="en-US" dirty="0"/>
          </a:p>
        </p:txBody>
      </p:sp>
      <p:sp>
        <p:nvSpPr>
          <p:cNvPr id="26627" name="Content Placeholder 2"/>
          <p:cNvSpPr>
            <a:spLocks noGrp="1"/>
          </p:cNvSpPr>
          <p:nvPr>
            <p:ph idx="1"/>
          </p:nvPr>
        </p:nvSpPr>
        <p:spPr/>
        <p:txBody>
          <a:bodyPr/>
          <a:lstStyle/>
          <a:p>
            <a:pPr marL="342900" lvl="2" indent="-342900" eaLnBrk="1" hangingPunct="1"/>
            <a:r>
              <a:rPr lang="en-US" sz="2400" smtClean="0"/>
              <a:t>Expect it to take time</a:t>
            </a:r>
          </a:p>
          <a:p>
            <a:pPr eaLnBrk="1" hangingPunct="1"/>
            <a:r>
              <a:rPr lang="en-US" smtClean="0"/>
              <a:t>Pick one type of PM to setup and concentrate on that first</a:t>
            </a:r>
          </a:p>
          <a:p>
            <a:pPr eaLnBrk="1" hangingPunct="1"/>
            <a:r>
              <a:rPr lang="en-US" smtClean="0"/>
              <a:t>Simply setup the recurring schedule and plan to add task lists at a later date.</a:t>
            </a:r>
          </a:p>
          <a:p>
            <a:pPr eaLnBrk="1" hangingPunct="1"/>
            <a:r>
              <a:rPr lang="en-US" smtClean="0"/>
              <a:t>Incremental Improvements</a:t>
            </a:r>
          </a:p>
          <a:p>
            <a:pPr marL="342900" lvl="2" indent="-342900" eaLnBrk="1" hangingPunct="1"/>
            <a:endParaRPr lang="en-US" sz="2400" smtClean="0"/>
          </a:p>
          <a:p>
            <a:pPr marL="342900" lvl="2" indent="-342900" eaLnBrk="1" hangingPunct="1"/>
            <a:endParaRPr lang="en-US" smtClean="0"/>
          </a:p>
          <a:p>
            <a:pPr marL="342900" lvl="2" indent="-342900" eaLnBrk="1" hangingPunct="1"/>
            <a:endParaRPr lang="en-US" smtClean="0"/>
          </a:p>
          <a:p>
            <a:pPr eaLnBrk="1" hangingPunct="1"/>
            <a:endParaRPr lang="en-US" smtClean="0"/>
          </a:p>
        </p:txBody>
      </p:sp>
    </p:spTree>
    <p:extLst>
      <p:ext uri="{BB962C8B-B14F-4D97-AF65-F5344CB8AC3E}">
        <p14:creationId xmlns:p14="http://schemas.microsoft.com/office/powerpoint/2010/main" val="2908118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95400" y="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sz="2400" b="1">
                <a:solidFill>
                  <a:prstClr val="black"/>
                </a:solidFill>
              </a:rPr>
              <a:t>The Equipment Inventory Challenge </a:t>
            </a:r>
          </a:p>
        </p:txBody>
      </p:sp>
      <p:pic>
        <p:nvPicPr>
          <p:cNvPr id="28675" name="Picture 3" descr="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2743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8"/>
          <p:cNvSpPr txBox="1">
            <a:spLocks noChangeArrowheads="1"/>
          </p:cNvSpPr>
          <p:nvPr/>
        </p:nvSpPr>
        <p:spPr bwMode="auto">
          <a:xfrm>
            <a:off x="3276600" y="381000"/>
            <a:ext cx="5715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600">
                <a:solidFill>
                  <a:prstClr val="black"/>
                </a:solidFill>
              </a:rPr>
              <a:t>The essential equipment information entries needed to start a planned maintenance program are as follows:</a:t>
            </a:r>
            <a:endParaRPr lang="en-US" sz="1600" b="1">
              <a:solidFill>
                <a:prstClr val="black"/>
              </a:solidFill>
            </a:endParaRPr>
          </a:p>
          <a:p>
            <a:pPr eaLnBrk="1" fontAlgn="base" hangingPunct="1">
              <a:spcBef>
                <a:spcPct val="0"/>
              </a:spcBef>
              <a:spcAft>
                <a:spcPct val="0"/>
              </a:spcAft>
            </a:pPr>
            <a:r>
              <a:rPr lang="en-US" sz="1600" b="1">
                <a:solidFill>
                  <a:srgbClr val="FF0000"/>
                </a:solidFill>
              </a:rPr>
              <a:t>1.</a:t>
            </a:r>
            <a:r>
              <a:rPr lang="en-US" sz="1600">
                <a:solidFill>
                  <a:srgbClr val="FF0000"/>
                </a:solidFill>
              </a:rPr>
              <a:t> Item #;</a:t>
            </a:r>
            <a:r>
              <a:rPr lang="en-US" sz="1600">
                <a:solidFill>
                  <a:prstClr val="black"/>
                </a:solidFill>
              </a:rPr>
              <a:t> </a:t>
            </a:r>
            <a:r>
              <a:rPr lang="en-US" sz="1600" b="1">
                <a:solidFill>
                  <a:srgbClr val="FF0000"/>
                </a:solidFill>
              </a:rPr>
              <a:t>2.</a:t>
            </a:r>
            <a:r>
              <a:rPr lang="en-US" sz="1600">
                <a:solidFill>
                  <a:prstClr val="black"/>
                </a:solidFill>
              </a:rPr>
              <a:t> </a:t>
            </a:r>
            <a:r>
              <a:rPr lang="en-US" sz="1600">
                <a:solidFill>
                  <a:srgbClr val="FF0000"/>
                </a:solidFill>
              </a:rPr>
              <a:t>Equipment description;</a:t>
            </a:r>
            <a:r>
              <a:rPr lang="en-US" sz="1600">
                <a:solidFill>
                  <a:prstClr val="black"/>
                </a:solidFill>
              </a:rPr>
              <a:t> </a:t>
            </a:r>
            <a:r>
              <a:rPr lang="en-US" sz="1600" b="1">
                <a:solidFill>
                  <a:srgbClr val="FF0000"/>
                </a:solidFill>
              </a:rPr>
              <a:t>3.</a:t>
            </a:r>
            <a:r>
              <a:rPr lang="en-US" sz="1600">
                <a:solidFill>
                  <a:prstClr val="black"/>
                </a:solidFill>
              </a:rPr>
              <a:t> </a:t>
            </a:r>
            <a:r>
              <a:rPr lang="en-US" sz="1600">
                <a:solidFill>
                  <a:srgbClr val="FF0000"/>
                </a:solidFill>
              </a:rPr>
              <a:t>Area location</a:t>
            </a:r>
            <a:r>
              <a:rPr lang="en-US" sz="1600">
                <a:solidFill>
                  <a:prstClr val="black"/>
                </a:solidFill>
              </a:rPr>
              <a:t> of the equipment; </a:t>
            </a:r>
            <a:r>
              <a:rPr lang="en-US" sz="1600" b="1">
                <a:solidFill>
                  <a:srgbClr val="FF0000"/>
                </a:solidFill>
              </a:rPr>
              <a:t>4.</a:t>
            </a:r>
            <a:r>
              <a:rPr lang="en-US" sz="1600">
                <a:solidFill>
                  <a:prstClr val="black"/>
                </a:solidFill>
              </a:rPr>
              <a:t> </a:t>
            </a:r>
            <a:r>
              <a:rPr lang="en-US" sz="1600">
                <a:solidFill>
                  <a:srgbClr val="FF0000"/>
                </a:solidFill>
              </a:rPr>
              <a:t>Location (building)</a:t>
            </a:r>
            <a:r>
              <a:rPr lang="en-US" sz="1400">
                <a:solidFill>
                  <a:prstClr val="black"/>
                </a:solidFill>
              </a:rPr>
              <a:t> and 5. Filter / belt information related to the piece of equipment (existing lists of equipment, belts and filters are obtained to add to the list).</a:t>
            </a:r>
          </a:p>
          <a:p>
            <a:pPr algn="just" eaLnBrk="1" fontAlgn="base" hangingPunct="1">
              <a:spcBef>
                <a:spcPct val="0"/>
              </a:spcBef>
              <a:spcAft>
                <a:spcPct val="0"/>
              </a:spcAft>
            </a:pPr>
            <a:r>
              <a:rPr lang="en-US" sz="1400">
                <a:solidFill>
                  <a:prstClr val="black"/>
                </a:solidFill>
              </a:rPr>
              <a:t>The first four listings allow the beginning of the planned maintenance scheduling.  Many details like manufacturer, model and serial numbers are added by employees during the first cycle of planned maintenance work orders; these details are written on the work order and batched for entry by a clerical person.</a:t>
            </a:r>
          </a:p>
          <a:p>
            <a:pPr eaLnBrk="1" fontAlgn="base" hangingPunct="1">
              <a:spcBef>
                <a:spcPct val="0"/>
              </a:spcBef>
              <a:spcAft>
                <a:spcPct val="0"/>
              </a:spcAft>
            </a:pPr>
            <a:r>
              <a:rPr lang="en-US" sz="1400">
                <a:solidFill>
                  <a:prstClr val="black"/>
                </a:solidFill>
              </a:rPr>
              <a:t>The detailed equipment list may be obtained by </a:t>
            </a:r>
            <a:r>
              <a:rPr lang="en-US" sz="1400" b="1">
                <a:solidFill>
                  <a:prstClr val="black"/>
                </a:solidFill>
              </a:rPr>
              <a:t>physical tours</a:t>
            </a:r>
            <a:r>
              <a:rPr lang="en-US" sz="1400">
                <a:solidFill>
                  <a:prstClr val="black"/>
                </a:solidFill>
              </a:rPr>
              <a:t> of your buildings … most institutions suffer from sticker shock (70% more) when presented with a quote for these data gathering tours. </a:t>
            </a:r>
          </a:p>
        </p:txBody>
      </p:sp>
      <p:pic>
        <p:nvPicPr>
          <p:cNvPr id="286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27432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4" descr="ReadyTal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 y="0"/>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Box 12"/>
          <p:cNvSpPr txBox="1">
            <a:spLocks noChangeArrowheads="1"/>
          </p:cNvSpPr>
          <p:nvPr/>
        </p:nvSpPr>
        <p:spPr bwMode="auto">
          <a:xfrm>
            <a:off x="3429000" y="3810000"/>
            <a:ext cx="5715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sz="1600">
                <a:solidFill>
                  <a:prstClr val="black"/>
                </a:solidFill>
              </a:rPr>
              <a:t>The most common sources of obtaining information for the equipment inventory:</a:t>
            </a:r>
          </a:p>
          <a:p>
            <a:pPr eaLnBrk="1" fontAlgn="base" hangingPunct="1">
              <a:spcBef>
                <a:spcPct val="0"/>
              </a:spcBef>
              <a:spcAft>
                <a:spcPct val="0"/>
              </a:spcAft>
              <a:buFont typeface="Wingdings" pitchFamily="2" charset="2"/>
              <a:buChar char="ü"/>
            </a:pPr>
            <a:r>
              <a:rPr lang="en-US" sz="1600">
                <a:solidFill>
                  <a:prstClr val="black"/>
                </a:solidFill>
              </a:rPr>
              <a:t>Existing or old CMMS programs; existing hard copy equipment inventories; BAS equipment lists; blueprint tables and “as built” documents.</a:t>
            </a:r>
          </a:p>
          <a:p>
            <a:pPr eaLnBrk="1" fontAlgn="base" hangingPunct="1">
              <a:spcBef>
                <a:spcPct val="0"/>
              </a:spcBef>
              <a:spcAft>
                <a:spcPct val="0"/>
              </a:spcAft>
              <a:buFont typeface="Wingdings" pitchFamily="2" charset="2"/>
              <a:buChar char="ü"/>
            </a:pPr>
            <a:r>
              <a:rPr lang="en-US" sz="1600">
                <a:solidFill>
                  <a:prstClr val="black"/>
                </a:solidFill>
              </a:rPr>
              <a:t>Internet conferencing interviews of key facility employees to form lists of equipment.</a:t>
            </a:r>
          </a:p>
          <a:p>
            <a:pPr eaLnBrk="1" fontAlgn="base" hangingPunct="1">
              <a:spcBef>
                <a:spcPct val="0"/>
              </a:spcBef>
              <a:spcAft>
                <a:spcPct val="0"/>
              </a:spcAft>
              <a:buFont typeface="Wingdings" pitchFamily="2" charset="2"/>
              <a:buChar char="ü"/>
            </a:pPr>
            <a:r>
              <a:rPr lang="en-US" sz="1600">
                <a:solidFill>
                  <a:prstClr val="black"/>
                </a:solidFill>
              </a:rPr>
              <a:t>Have SMA train your employees to conduct physical inventories of equipment.</a:t>
            </a:r>
          </a:p>
          <a:p>
            <a:pPr eaLnBrk="1" fontAlgn="base" hangingPunct="1">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3682630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Data Collection and Data Integrity</a:t>
            </a:r>
            <a:endParaRPr lang="en-US" dirty="0"/>
          </a:p>
        </p:txBody>
      </p:sp>
      <p:sp>
        <p:nvSpPr>
          <p:cNvPr id="31747" name="Content Placeholder 2"/>
          <p:cNvSpPr>
            <a:spLocks noGrp="1"/>
          </p:cNvSpPr>
          <p:nvPr>
            <p:ph idx="1"/>
          </p:nvPr>
        </p:nvSpPr>
        <p:spPr/>
        <p:txBody>
          <a:bodyPr/>
          <a:lstStyle/>
          <a:p>
            <a:pPr eaLnBrk="1" hangingPunct="1"/>
            <a:r>
              <a:rPr lang="en-US" smtClean="0"/>
              <a:t>Use staff to collect equipment data when performing routine work</a:t>
            </a:r>
          </a:p>
          <a:p>
            <a:pPr eaLnBrk="1" hangingPunct="1"/>
            <a:r>
              <a:rPr lang="en-US" smtClean="0"/>
              <a:t>Focus on key pieces of information</a:t>
            </a:r>
          </a:p>
          <a:p>
            <a:pPr eaLnBrk="1" hangingPunct="1"/>
            <a:r>
              <a:rPr lang="en-US" smtClean="0"/>
              <a:t>Leverage architectural drawings </a:t>
            </a:r>
          </a:p>
          <a:p>
            <a:pPr eaLnBrk="1" hangingPunct="1"/>
            <a:r>
              <a:rPr lang="en-US" smtClean="0"/>
              <a:t>Stagger Data collection process</a:t>
            </a:r>
          </a:p>
        </p:txBody>
      </p:sp>
    </p:spTree>
    <p:extLst>
      <p:ext uri="{BB962C8B-B14F-4D97-AF65-F5344CB8AC3E}">
        <p14:creationId xmlns:p14="http://schemas.microsoft.com/office/powerpoint/2010/main" val="54400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Use your resources</a:t>
            </a:r>
            <a:endParaRPr lang="en-US" dirty="0"/>
          </a:p>
        </p:txBody>
      </p:sp>
      <p:sp>
        <p:nvSpPr>
          <p:cNvPr id="32771" name="Content Placeholder 2"/>
          <p:cNvSpPr>
            <a:spLocks noGrp="1"/>
          </p:cNvSpPr>
          <p:nvPr>
            <p:ph idx="1"/>
          </p:nvPr>
        </p:nvSpPr>
        <p:spPr/>
        <p:txBody>
          <a:bodyPr/>
          <a:lstStyle/>
          <a:p>
            <a:pPr eaLnBrk="1" hangingPunct="1"/>
            <a:r>
              <a:rPr lang="en-US" smtClean="0"/>
              <a:t>Internal knowledge</a:t>
            </a:r>
          </a:p>
          <a:p>
            <a:pPr eaLnBrk="1" hangingPunct="1"/>
            <a:r>
              <a:rPr lang="en-US" smtClean="0"/>
              <a:t>SchoolDude consultations</a:t>
            </a:r>
          </a:p>
          <a:p>
            <a:pPr eaLnBrk="1" hangingPunct="1"/>
            <a:r>
              <a:rPr lang="en-US" smtClean="0"/>
              <a:t>SMA services</a:t>
            </a:r>
          </a:p>
          <a:p>
            <a:pPr eaLnBrk="1" hangingPunct="1"/>
            <a:endParaRPr lang="en-US" smtClean="0"/>
          </a:p>
          <a:p>
            <a:pPr eaLnBrk="1" hangingPunct="1"/>
            <a:r>
              <a:rPr lang="en-US" smtClean="0"/>
              <a:t>Secrets are available to everyone to have a successful PMDirect program</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95582885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Contact Us</a:t>
            </a:r>
            <a:endParaRPr lang="en-US" dirty="0"/>
          </a:p>
        </p:txBody>
      </p:sp>
      <p:sp>
        <p:nvSpPr>
          <p:cNvPr id="33795" name="Content Placeholder 2"/>
          <p:cNvSpPr>
            <a:spLocks noGrp="1"/>
          </p:cNvSpPr>
          <p:nvPr>
            <p:ph idx="1"/>
          </p:nvPr>
        </p:nvSpPr>
        <p:spPr/>
        <p:txBody>
          <a:bodyPr/>
          <a:lstStyle/>
          <a:p>
            <a:endParaRPr lang="en-US" smtClean="0"/>
          </a:p>
          <a:p>
            <a:pPr algn="ctr">
              <a:buFont typeface="Arial" pitchFamily="34" charset="0"/>
              <a:buNone/>
            </a:pPr>
            <a:r>
              <a:rPr lang="en-US" smtClean="0"/>
              <a:t>Jed DeGroote- </a:t>
            </a:r>
            <a:r>
              <a:rPr lang="en-US" smtClean="0">
                <a:hlinkClick r:id="rId2"/>
              </a:rPr>
              <a:t>jed@schooldude.com</a:t>
            </a:r>
            <a:endParaRPr lang="en-US" smtClean="0"/>
          </a:p>
          <a:p>
            <a:pPr algn="ctr">
              <a:buFont typeface="Arial" pitchFamily="34" charset="0"/>
              <a:buNone/>
            </a:pPr>
            <a:r>
              <a:rPr lang="en-US" smtClean="0">
                <a:hlinkClick r:id="rId3"/>
              </a:rPr>
              <a:t>www.schooldude.com/resources</a:t>
            </a:r>
            <a:endParaRPr lang="en-US" smtClean="0"/>
          </a:p>
          <a:p>
            <a:pPr algn="ctr">
              <a:buFont typeface="Arial" pitchFamily="34" charset="0"/>
              <a:buNone/>
            </a:pPr>
            <a:r>
              <a:rPr lang="en-US" smtClean="0"/>
              <a:t>Twitter- @schooldude</a:t>
            </a:r>
          </a:p>
          <a:p>
            <a:pPr algn="ctr">
              <a:buFont typeface="Arial" pitchFamily="34" charset="0"/>
              <a:buNone/>
            </a:pPr>
            <a:endParaRPr lang="en-US" smtClean="0"/>
          </a:p>
          <a:p>
            <a:pPr algn="ctr">
              <a:buFont typeface="Arial" pitchFamily="34" charset="0"/>
              <a:buNone/>
            </a:pPr>
            <a:r>
              <a:rPr lang="en-US" smtClean="0"/>
              <a:t>Mike Stapleton- </a:t>
            </a:r>
            <a:r>
              <a:rPr lang="en-US" smtClean="0">
                <a:hlinkClick r:id="rId4"/>
              </a:rPr>
              <a:t>mike@smaedu.com</a:t>
            </a:r>
            <a:endParaRPr lang="en-US" smtClean="0"/>
          </a:p>
          <a:p>
            <a:pPr algn="ctr">
              <a:buFont typeface="Arial" pitchFamily="34" charset="0"/>
              <a:buNone/>
            </a:pPr>
            <a:r>
              <a:rPr lang="en-US" smtClean="0">
                <a:hlinkClick r:id="rId5"/>
              </a:rPr>
              <a:t>http://smaedu.com/</a:t>
            </a:r>
            <a:endParaRPr lang="en-US" smtClean="0"/>
          </a:p>
          <a:p>
            <a:pPr algn="ctr">
              <a:buFont typeface="Arial" pitchFamily="34" charset="0"/>
              <a:buNone/>
            </a:pPr>
            <a:r>
              <a:rPr lang="en-US" smtClean="0"/>
              <a:t>Twitter- @SMA_Mike</a:t>
            </a:r>
          </a:p>
          <a:p>
            <a:pPr>
              <a:buFont typeface="Arial" pitchFamily="34" charset="0"/>
              <a:buNone/>
            </a:pPr>
            <a:endParaRPr lang="en-US" smtClean="0"/>
          </a:p>
        </p:txBody>
      </p:sp>
    </p:spTree>
    <p:extLst>
      <p:ext uri="{BB962C8B-B14F-4D97-AF65-F5344CB8AC3E}">
        <p14:creationId xmlns:p14="http://schemas.microsoft.com/office/powerpoint/2010/main" val="2538967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Introductions</a:t>
            </a:r>
            <a:endParaRPr lang="en-US" dirty="0"/>
          </a:p>
        </p:txBody>
      </p:sp>
      <p:sp>
        <p:nvSpPr>
          <p:cNvPr id="7171" name="Content Placeholder 2"/>
          <p:cNvSpPr>
            <a:spLocks noGrp="1"/>
          </p:cNvSpPr>
          <p:nvPr>
            <p:ph idx="1"/>
          </p:nvPr>
        </p:nvSpPr>
        <p:spPr/>
        <p:txBody>
          <a:bodyPr/>
          <a:lstStyle/>
          <a:p>
            <a:pPr eaLnBrk="1" hangingPunct="1"/>
            <a:r>
              <a:rPr lang="en-US" smtClean="0"/>
              <a:t>Jed DeGroote- Success Operations Manager- SchoolDude.com</a:t>
            </a:r>
          </a:p>
          <a:p>
            <a:pPr lvl="1" eaLnBrk="1" hangingPunct="1"/>
            <a:r>
              <a:rPr lang="en-US" smtClean="0"/>
              <a:t>Managing pro-active support efforts for SchoolDude.com</a:t>
            </a:r>
          </a:p>
          <a:p>
            <a:pPr lvl="1" eaLnBrk="1" hangingPunct="1"/>
            <a:r>
              <a:rPr lang="en-US" smtClean="0"/>
              <a:t>Client Service Center 6+ years</a:t>
            </a:r>
          </a:p>
          <a:p>
            <a:pPr eaLnBrk="1" hangingPunct="1"/>
            <a:endParaRPr lang="en-US" smtClean="0"/>
          </a:p>
          <a:p>
            <a:pPr eaLnBrk="1" hangingPunct="1"/>
            <a:endParaRPr lang="en-US" smtClean="0"/>
          </a:p>
          <a:p>
            <a:pPr eaLnBrk="1" hangingPunct="1"/>
            <a:r>
              <a:rPr lang="en-US" smtClean="0"/>
              <a:t>Mike Stapleton- President/Owner- Service Management Assist</a:t>
            </a:r>
          </a:p>
          <a:p>
            <a:pPr lvl="1" eaLnBrk="1" hangingPunct="1"/>
            <a:r>
              <a:rPr lang="en-US" smtClean="0"/>
              <a:t>Partner with SchoolDude for over 10 years</a:t>
            </a:r>
          </a:p>
          <a:p>
            <a:pPr lvl="1" eaLnBrk="1" hangingPunct="1"/>
            <a:r>
              <a:rPr lang="en-US" smtClean="0"/>
              <a:t>Has helped implement over 180 SchoolDude clients</a:t>
            </a:r>
          </a:p>
          <a:p>
            <a:pPr lvl="1" eaLnBrk="1" hangingPunct="1"/>
            <a:endParaRPr lang="en-US" smtClean="0"/>
          </a:p>
        </p:txBody>
      </p:sp>
    </p:spTree>
    <p:extLst>
      <p:ext uri="{BB962C8B-B14F-4D97-AF65-F5344CB8AC3E}">
        <p14:creationId xmlns:p14="http://schemas.microsoft.com/office/powerpoint/2010/main" val="2824545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pPr eaLnBrk="1" fontAlgn="auto" hangingPunct="1">
              <a:spcAft>
                <a:spcPts val="0"/>
              </a:spcAft>
              <a:defRPr/>
            </a:pPr>
            <a:r>
              <a:rPr lang="en-US" sz="4000" dirty="0" smtClean="0"/>
              <a:t>Benefits to PM</a:t>
            </a:r>
            <a:endParaRPr lang="en-US" sz="4000" dirty="0"/>
          </a:p>
        </p:txBody>
      </p:sp>
      <p:sp>
        <p:nvSpPr>
          <p:cNvPr id="3" name="Content Placeholder 2"/>
          <p:cNvSpPr>
            <a:spLocks noGrp="1"/>
          </p:cNvSpPr>
          <p:nvPr>
            <p:ph idx="1"/>
          </p:nvPr>
        </p:nvSpPr>
        <p:spPr>
          <a:xfrm>
            <a:off x="381000" y="990600"/>
            <a:ext cx="8458200" cy="5410200"/>
          </a:xfrm>
        </p:spPr>
        <p:txBody>
          <a:bodyPr/>
          <a:lstStyle/>
          <a:p>
            <a:pPr algn="ctr" eaLnBrk="1" hangingPunct="1">
              <a:buFontTx/>
              <a:buChar char="•"/>
            </a:pPr>
            <a:r>
              <a:rPr lang="en-US" smtClean="0">
                <a:solidFill>
                  <a:srgbClr val="00B050"/>
                </a:solidFill>
              </a:rPr>
              <a:t>General life safety</a:t>
            </a:r>
          </a:p>
          <a:p>
            <a:pPr algn="ctr" eaLnBrk="1" hangingPunct="1">
              <a:buFont typeface="Arial" pitchFamily="34" charset="0"/>
              <a:buNone/>
            </a:pPr>
            <a:endParaRPr lang="en-US" smtClean="0">
              <a:solidFill>
                <a:srgbClr val="00B050"/>
              </a:solidFill>
            </a:endParaRPr>
          </a:p>
          <a:p>
            <a:pPr algn="ctr" eaLnBrk="1" hangingPunct="1">
              <a:buFont typeface="Arial" pitchFamily="34" charset="0"/>
              <a:buNone/>
            </a:pPr>
            <a:endParaRPr lang="en-US" smtClean="0">
              <a:solidFill>
                <a:srgbClr val="00B050"/>
              </a:solidFill>
            </a:endParaRPr>
          </a:p>
          <a:p>
            <a:pPr algn="ctr" eaLnBrk="1" hangingPunct="1">
              <a:buFont typeface="Arial" pitchFamily="34" charset="0"/>
              <a:buNone/>
            </a:pPr>
            <a:endParaRPr lang="en-US" smtClean="0">
              <a:solidFill>
                <a:srgbClr val="00B050"/>
              </a:solidFill>
            </a:endParaRPr>
          </a:p>
          <a:p>
            <a:pPr algn="ctr" eaLnBrk="1" hangingPunct="1">
              <a:buFontTx/>
              <a:buChar char="•"/>
            </a:pPr>
            <a:r>
              <a:rPr lang="en-US" smtClean="0">
                <a:solidFill>
                  <a:srgbClr val="00B050"/>
                </a:solidFill>
              </a:rPr>
              <a:t>Extending the life of the buildings and grounds</a:t>
            </a:r>
          </a:p>
          <a:p>
            <a:pPr algn="ctr" eaLnBrk="1" hangingPunct="1">
              <a:buFont typeface="Arial" pitchFamily="34" charset="0"/>
              <a:buNone/>
            </a:pPr>
            <a:endParaRPr lang="en-US" smtClean="0">
              <a:solidFill>
                <a:srgbClr val="00B050"/>
              </a:solidFill>
            </a:endParaRPr>
          </a:p>
          <a:p>
            <a:pPr algn="ctr" eaLnBrk="1" hangingPunct="1">
              <a:buFont typeface="Arial" pitchFamily="34" charset="0"/>
              <a:buNone/>
            </a:pPr>
            <a:endParaRPr lang="en-US" smtClean="0">
              <a:solidFill>
                <a:srgbClr val="00B050"/>
              </a:solidFill>
            </a:endParaRPr>
          </a:p>
          <a:p>
            <a:pPr algn="ctr" eaLnBrk="1" hangingPunct="1">
              <a:buFont typeface="Arial" pitchFamily="34" charset="0"/>
              <a:buNone/>
            </a:pPr>
            <a:endParaRPr lang="en-US" smtClean="0">
              <a:solidFill>
                <a:srgbClr val="00B050"/>
              </a:solidFill>
            </a:endParaRPr>
          </a:p>
          <a:p>
            <a:pPr algn="ctr" eaLnBrk="1" hangingPunct="1">
              <a:buFontTx/>
              <a:buChar char="•"/>
            </a:pPr>
            <a:r>
              <a:rPr lang="en-US" smtClean="0">
                <a:solidFill>
                  <a:srgbClr val="00B050"/>
                </a:solidFill>
              </a:rPr>
              <a:t>Increasing the productivity of faculty, administrators, students and operations and maintenance personnel</a:t>
            </a:r>
          </a:p>
          <a:p>
            <a:pPr algn="ctr" eaLnBrk="1" hangingPunct="1">
              <a:buFont typeface="Arial" pitchFamily="34" charset="0"/>
              <a:buNone/>
            </a:pPr>
            <a:endParaRPr lang="en-US" smtClean="0">
              <a:solidFill>
                <a:srgbClr val="00B05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47800"/>
            <a:ext cx="1524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ttp://creativevbs.s3.amazonaws.com/wp-content/uploads/2010/03/Go_the_Distance_small_175x1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124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http://www.alexshalman.com/wp-content/uploads/2009/10/Productivity_Prescrip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5291138"/>
            <a:ext cx="137160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3260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500" fill="hold"/>
                                        <p:tgtEl>
                                          <p:spTgt spid="8195"/>
                                        </p:tgtEl>
                                        <p:attrNameLst>
                                          <p:attrName>ppt_x</p:attrName>
                                        </p:attrNameLst>
                                      </p:cBhvr>
                                      <p:tavLst>
                                        <p:tav tm="0">
                                          <p:val>
                                            <p:strVal val="#ppt_x"/>
                                          </p:val>
                                        </p:tav>
                                        <p:tav tm="100000">
                                          <p:val>
                                            <p:strVal val="#ppt_x"/>
                                          </p:val>
                                        </p:tav>
                                      </p:tavLst>
                                    </p:anim>
                                    <p:anim calcmode="lin" valueType="num">
                                      <p:cBhvr additive="base">
                                        <p:cTn id="12"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iterate type="lt">
                                    <p:tmPct val="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80">
                                          <p:stCondLst>
                                            <p:cond delay="0"/>
                                          </p:stCondLst>
                                        </p:cTn>
                                        <p:tgtEl>
                                          <p:spTgt spid="3">
                                            <p:txEl>
                                              <p:pRg st="4" end="4"/>
                                            </p:txEl>
                                          </p:spTgt>
                                        </p:tgtEl>
                                      </p:cBhvr>
                                    </p:animEffect>
                                    <p:anim calcmode="lin" valueType="num">
                                      <p:cBhvr>
                                        <p:cTn id="1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4" end="4"/>
                                            </p:txEl>
                                          </p:spTgt>
                                        </p:tgtEl>
                                      </p:cBhvr>
                                      <p:to x="100000" y="60000"/>
                                    </p:animScale>
                                    <p:animScale>
                                      <p:cBhvr>
                                        <p:cTn id="24" dur="166" decel="50000">
                                          <p:stCondLst>
                                            <p:cond delay="676"/>
                                          </p:stCondLst>
                                        </p:cTn>
                                        <p:tgtEl>
                                          <p:spTgt spid="3">
                                            <p:txEl>
                                              <p:pRg st="4" end="4"/>
                                            </p:txEl>
                                          </p:spTgt>
                                        </p:tgtEl>
                                      </p:cBhvr>
                                      <p:to x="100000" y="100000"/>
                                    </p:animScale>
                                    <p:animScale>
                                      <p:cBhvr>
                                        <p:cTn id="25" dur="26">
                                          <p:stCondLst>
                                            <p:cond delay="1312"/>
                                          </p:stCondLst>
                                        </p:cTn>
                                        <p:tgtEl>
                                          <p:spTgt spid="3">
                                            <p:txEl>
                                              <p:pRg st="4" end="4"/>
                                            </p:txEl>
                                          </p:spTgt>
                                        </p:tgtEl>
                                      </p:cBhvr>
                                      <p:to x="100000" y="80000"/>
                                    </p:animScale>
                                    <p:animScale>
                                      <p:cBhvr>
                                        <p:cTn id="26" dur="166" decel="50000">
                                          <p:stCondLst>
                                            <p:cond delay="1338"/>
                                          </p:stCondLst>
                                        </p:cTn>
                                        <p:tgtEl>
                                          <p:spTgt spid="3">
                                            <p:txEl>
                                              <p:pRg st="4" end="4"/>
                                            </p:txEl>
                                          </p:spTgt>
                                        </p:tgtEl>
                                      </p:cBhvr>
                                      <p:to x="100000" y="100000"/>
                                    </p:animScale>
                                    <p:animScale>
                                      <p:cBhvr>
                                        <p:cTn id="27" dur="26">
                                          <p:stCondLst>
                                            <p:cond delay="1642"/>
                                          </p:stCondLst>
                                        </p:cTn>
                                        <p:tgtEl>
                                          <p:spTgt spid="3">
                                            <p:txEl>
                                              <p:pRg st="4" end="4"/>
                                            </p:txEl>
                                          </p:spTgt>
                                        </p:tgtEl>
                                      </p:cBhvr>
                                      <p:to x="100000" y="90000"/>
                                    </p:animScale>
                                    <p:animScale>
                                      <p:cBhvr>
                                        <p:cTn id="28" dur="166" decel="50000">
                                          <p:stCondLst>
                                            <p:cond delay="1668"/>
                                          </p:stCondLst>
                                        </p:cTn>
                                        <p:tgtEl>
                                          <p:spTgt spid="3">
                                            <p:txEl>
                                              <p:pRg st="4" end="4"/>
                                            </p:txEl>
                                          </p:spTgt>
                                        </p:tgtEl>
                                      </p:cBhvr>
                                      <p:to x="100000" y="100000"/>
                                    </p:animScale>
                                    <p:animScale>
                                      <p:cBhvr>
                                        <p:cTn id="29" dur="26">
                                          <p:stCondLst>
                                            <p:cond delay="1808"/>
                                          </p:stCondLst>
                                        </p:cTn>
                                        <p:tgtEl>
                                          <p:spTgt spid="3">
                                            <p:txEl>
                                              <p:pRg st="4" end="4"/>
                                            </p:txEl>
                                          </p:spTgt>
                                        </p:tgtEl>
                                      </p:cBhvr>
                                      <p:to x="100000" y="95000"/>
                                    </p:animScale>
                                    <p:animScale>
                                      <p:cBhvr>
                                        <p:cTn id="30" dur="166" decel="50000">
                                          <p:stCondLst>
                                            <p:cond delay="1834"/>
                                          </p:stCondLst>
                                        </p:cTn>
                                        <p:tgtEl>
                                          <p:spTgt spid="3">
                                            <p:txEl>
                                              <p:pRg st="4" end="4"/>
                                            </p:txEl>
                                          </p:spTgt>
                                        </p:tgtEl>
                                      </p:cBhvr>
                                      <p:to x="100000" y="100000"/>
                                    </p:animScale>
                                  </p:childTnLst>
                                </p:cTn>
                              </p:par>
                              <p:par>
                                <p:cTn id="31" presetID="26" presetClass="entr" presetSubtype="0" fill="hold" nodeType="withEffect">
                                  <p:stCondLst>
                                    <p:cond delay="0"/>
                                  </p:stCondLst>
                                  <p:childTnLst>
                                    <p:set>
                                      <p:cBhvr>
                                        <p:cTn id="32" dur="1" fill="hold">
                                          <p:stCondLst>
                                            <p:cond delay="0"/>
                                          </p:stCondLst>
                                        </p:cTn>
                                        <p:tgtEl>
                                          <p:spTgt spid="8197"/>
                                        </p:tgtEl>
                                        <p:attrNameLst>
                                          <p:attrName>style.visibility</p:attrName>
                                        </p:attrNameLst>
                                      </p:cBhvr>
                                      <p:to>
                                        <p:strVal val="visible"/>
                                      </p:to>
                                    </p:set>
                                    <p:animEffect transition="in" filter="wipe(down)">
                                      <p:cBhvr>
                                        <p:cTn id="33" dur="580">
                                          <p:stCondLst>
                                            <p:cond delay="0"/>
                                          </p:stCondLst>
                                        </p:cTn>
                                        <p:tgtEl>
                                          <p:spTgt spid="8197"/>
                                        </p:tgtEl>
                                      </p:cBhvr>
                                    </p:animEffect>
                                    <p:anim calcmode="lin" valueType="num">
                                      <p:cBhvr>
                                        <p:cTn id="34" dur="1822"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19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19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197"/>
                                        </p:tgtEl>
                                        <p:attrNameLst>
                                          <p:attrName>ppt_y</p:attrName>
                                        </p:attrNameLst>
                                      </p:cBhvr>
                                      <p:tavLst>
                                        <p:tav tm="0" fmla="#ppt_y-sin(pi*$)/81">
                                          <p:val>
                                            <p:fltVal val="0"/>
                                          </p:val>
                                        </p:tav>
                                        <p:tav tm="100000">
                                          <p:val>
                                            <p:fltVal val="1"/>
                                          </p:val>
                                        </p:tav>
                                      </p:tavLst>
                                    </p:anim>
                                    <p:animScale>
                                      <p:cBhvr>
                                        <p:cTn id="39" dur="26">
                                          <p:stCondLst>
                                            <p:cond delay="650"/>
                                          </p:stCondLst>
                                        </p:cTn>
                                        <p:tgtEl>
                                          <p:spTgt spid="8197"/>
                                        </p:tgtEl>
                                      </p:cBhvr>
                                      <p:to x="100000" y="60000"/>
                                    </p:animScale>
                                    <p:animScale>
                                      <p:cBhvr>
                                        <p:cTn id="40" dur="166" decel="50000">
                                          <p:stCondLst>
                                            <p:cond delay="676"/>
                                          </p:stCondLst>
                                        </p:cTn>
                                        <p:tgtEl>
                                          <p:spTgt spid="8197"/>
                                        </p:tgtEl>
                                      </p:cBhvr>
                                      <p:to x="100000" y="100000"/>
                                    </p:animScale>
                                    <p:animScale>
                                      <p:cBhvr>
                                        <p:cTn id="41" dur="26">
                                          <p:stCondLst>
                                            <p:cond delay="1312"/>
                                          </p:stCondLst>
                                        </p:cTn>
                                        <p:tgtEl>
                                          <p:spTgt spid="8197"/>
                                        </p:tgtEl>
                                      </p:cBhvr>
                                      <p:to x="100000" y="80000"/>
                                    </p:animScale>
                                    <p:animScale>
                                      <p:cBhvr>
                                        <p:cTn id="42" dur="166" decel="50000">
                                          <p:stCondLst>
                                            <p:cond delay="1338"/>
                                          </p:stCondLst>
                                        </p:cTn>
                                        <p:tgtEl>
                                          <p:spTgt spid="8197"/>
                                        </p:tgtEl>
                                      </p:cBhvr>
                                      <p:to x="100000" y="100000"/>
                                    </p:animScale>
                                    <p:animScale>
                                      <p:cBhvr>
                                        <p:cTn id="43" dur="26">
                                          <p:stCondLst>
                                            <p:cond delay="1642"/>
                                          </p:stCondLst>
                                        </p:cTn>
                                        <p:tgtEl>
                                          <p:spTgt spid="8197"/>
                                        </p:tgtEl>
                                      </p:cBhvr>
                                      <p:to x="100000" y="90000"/>
                                    </p:animScale>
                                    <p:animScale>
                                      <p:cBhvr>
                                        <p:cTn id="44" dur="166" decel="50000">
                                          <p:stCondLst>
                                            <p:cond delay="1668"/>
                                          </p:stCondLst>
                                        </p:cTn>
                                        <p:tgtEl>
                                          <p:spTgt spid="8197"/>
                                        </p:tgtEl>
                                      </p:cBhvr>
                                      <p:to x="100000" y="100000"/>
                                    </p:animScale>
                                    <p:animScale>
                                      <p:cBhvr>
                                        <p:cTn id="45" dur="26">
                                          <p:stCondLst>
                                            <p:cond delay="1808"/>
                                          </p:stCondLst>
                                        </p:cTn>
                                        <p:tgtEl>
                                          <p:spTgt spid="8197"/>
                                        </p:tgtEl>
                                      </p:cBhvr>
                                      <p:to x="100000" y="95000"/>
                                    </p:animScale>
                                    <p:animScale>
                                      <p:cBhvr>
                                        <p:cTn id="46" dur="166" decel="50000">
                                          <p:stCondLst>
                                            <p:cond delay="1834"/>
                                          </p:stCondLst>
                                        </p:cTn>
                                        <p:tgtEl>
                                          <p:spTgt spid="8197"/>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nodeType="clickEffect">
                                  <p:stCondLst>
                                    <p:cond delay="0"/>
                                  </p:stCondLst>
                                  <p:iterate type="lt">
                                    <p:tmPct val="5000"/>
                                  </p:iterate>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par>
                                <p:cTn id="55" presetID="31" presetClass="entr" presetSubtype="0" fill="hold" nodeType="withEffect">
                                  <p:stCondLst>
                                    <p:cond delay="0"/>
                                  </p:stCondLst>
                                  <p:iterate type="lt">
                                    <p:tmPct val="5000"/>
                                  </p:iterate>
                                  <p:childTnLst>
                                    <p:set>
                                      <p:cBhvr>
                                        <p:cTn id="56" dur="1" fill="hold">
                                          <p:stCondLst>
                                            <p:cond delay="0"/>
                                          </p:stCondLst>
                                        </p:cTn>
                                        <p:tgtEl>
                                          <p:spTgt spid="8200"/>
                                        </p:tgtEl>
                                        <p:attrNameLst>
                                          <p:attrName>style.visibility</p:attrName>
                                        </p:attrNameLst>
                                      </p:cBhvr>
                                      <p:to>
                                        <p:strVal val="visible"/>
                                      </p:to>
                                    </p:set>
                                    <p:anim calcmode="lin" valueType="num">
                                      <p:cBhvr>
                                        <p:cTn id="57" dur="1000" fill="hold"/>
                                        <p:tgtEl>
                                          <p:spTgt spid="8200"/>
                                        </p:tgtEl>
                                        <p:attrNameLst>
                                          <p:attrName>ppt_w</p:attrName>
                                        </p:attrNameLst>
                                      </p:cBhvr>
                                      <p:tavLst>
                                        <p:tav tm="0">
                                          <p:val>
                                            <p:fltVal val="0"/>
                                          </p:val>
                                        </p:tav>
                                        <p:tav tm="100000">
                                          <p:val>
                                            <p:strVal val="#ppt_w"/>
                                          </p:val>
                                        </p:tav>
                                      </p:tavLst>
                                    </p:anim>
                                    <p:anim calcmode="lin" valueType="num">
                                      <p:cBhvr>
                                        <p:cTn id="58" dur="1000" fill="hold"/>
                                        <p:tgtEl>
                                          <p:spTgt spid="8200"/>
                                        </p:tgtEl>
                                        <p:attrNameLst>
                                          <p:attrName>ppt_h</p:attrName>
                                        </p:attrNameLst>
                                      </p:cBhvr>
                                      <p:tavLst>
                                        <p:tav tm="0">
                                          <p:val>
                                            <p:fltVal val="0"/>
                                          </p:val>
                                        </p:tav>
                                        <p:tav tm="100000">
                                          <p:val>
                                            <p:strVal val="#ppt_h"/>
                                          </p:val>
                                        </p:tav>
                                      </p:tavLst>
                                    </p:anim>
                                    <p:anim calcmode="lin" valueType="num">
                                      <p:cBhvr>
                                        <p:cTn id="59" dur="1000" fill="hold"/>
                                        <p:tgtEl>
                                          <p:spTgt spid="8200"/>
                                        </p:tgtEl>
                                        <p:attrNameLst>
                                          <p:attrName>style.rotation</p:attrName>
                                        </p:attrNameLst>
                                      </p:cBhvr>
                                      <p:tavLst>
                                        <p:tav tm="0">
                                          <p:val>
                                            <p:fltVal val="90"/>
                                          </p:val>
                                        </p:tav>
                                        <p:tav tm="100000">
                                          <p:val>
                                            <p:fltVal val="0"/>
                                          </p:val>
                                        </p:tav>
                                      </p:tavLst>
                                    </p:anim>
                                    <p:animEffect transition="in" filter="fade">
                                      <p:cBhvr>
                                        <p:cTn id="60"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eaLnBrk="1" fontAlgn="auto" hangingPunct="1">
              <a:spcAft>
                <a:spcPts val="0"/>
              </a:spcAft>
              <a:defRPr/>
            </a:pPr>
            <a:r>
              <a:rPr lang="en-US" dirty="0" smtClean="0"/>
              <a:t>Is PM a Priority?</a:t>
            </a:r>
            <a:endParaRPr lang="en-US" dirty="0"/>
          </a:p>
        </p:txBody>
      </p:sp>
      <p:sp>
        <p:nvSpPr>
          <p:cNvPr id="3" name="Content Placeholder 2"/>
          <p:cNvSpPr>
            <a:spLocks noGrp="1"/>
          </p:cNvSpPr>
          <p:nvPr>
            <p:ph idx="1"/>
          </p:nvPr>
        </p:nvSpPr>
        <p:spPr>
          <a:xfrm>
            <a:off x="457200" y="5257800"/>
            <a:ext cx="8229600" cy="868363"/>
          </a:xfrm>
        </p:spPr>
        <p:txBody>
          <a:bodyPr rtlCol="0">
            <a:normAutofit/>
          </a:bodyPr>
          <a:lstStyle/>
          <a:p>
            <a:pPr eaLnBrk="1" fontAlgn="auto" hangingPunct="1">
              <a:spcAft>
                <a:spcPts val="0"/>
              </a:spcAft>
              <a:defRPr/>
            </a:pPr>
            <a:endParaRPr lang="en-US" dirty="0">
              <a:solidFill>
                <a:schemeClr val="tx1">
                  <a:lumMod val="50000"/>
                  <a:lumOff val="50000"/>
                </a:schemeClr>
              </a:solidFill>
            </a:endParaRPr>
          </a:p>
        </p:txBody>
      </p:sp>
      <p:graphicFrame>
        <p:nvGraphicFramePr>
          <p:cNvPr id="7" name="Table 6"/>
          <p:cNvGraphicFramePr>
            <a:graphicFrameLocks noGrp="1"/>
          </p:cNvGraphicFramePr>
          <p:nvPr/>
        </p:nvGraphicFramePr>
        <p:xfrm>
          <a:off x="533400" y="1752600"/>
          <a:ext cx="7848600" cy="2895600"/>
        </p:xfrm>
        <a:graphic>
          <a:graphicData uri="http://schemas.openxmlformats.org/drawingml/2006/table">
            <a:tbl>
              <a:tblPr/>
              <a:tblGrid>
                <a:gridCol w="5975640"/>
                <a:gridCol w="1694584"/>
                <a:gridCol w="178376"/>
              </a:tblGrid>
              <a:tr h="500421">
                <a:tc gridSpan="3">
                  <a:txBody>
                    <a:bodyPr/>
                    <a:lstStyle/>
                    <a:p>
                      <a:pPr algn="l" fontAlgn="ctr"/>
                      <a:r>
                        <a:rPr lang="en-US" sz="1200" b="1" i="0" u="none" strike="noStrike" dirty="0">
                          <a:latin typeface="Microsoft Sans Serif"/>
                        </a:rPr>
                        <a:t>SchoolDude.com Preventive Maintenance Survey</a:t>
                      </a: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r>
              <a:tr h="718554">
                <a:tc gridSpan="3">
                  <a:txBody>
                    <a:bodyPr/>
                    <a:lstStyle/>
                    <a:p>
                      <a:pPr algn="l" fontAlgn="ctr"/>
                      <a:r>
                        <a:rPr lang="en-US" sz="1400" b="1" i="0" u="none" strike="noStrike" dirty="0">
                          <a:latin typeface="Microsoft Sans Serif"/>
                        </a:rPr>
                        <a:t>As a facilities leader in your district, how important is a PM program in the scheme of your district's priorities (select one answer that most closely applies)?</a:t>
                      </a:r>
                    </a:p>
                  </a:txBody>
                  <a:tcPr marL="0" marR="0" marT="0" marB="0" anchor="ctr">
                    <a:lnL>
                      <a:noFill/>
                    </a:lnL>
                    <a:lnR>
                      <a:noFill/>
                    </a:lnR>
                    <a:lnT>
                      <a:noFill/>
                    </a:lnT>
                    <a:lnB>
                      <a:noFill/>
                    </a:lnB>
                    <a:solidFill>
                      <a:srgbClr val="EEEEEE"/>
                    </a:solidFill>
                  </a:tcPr>
                </a:tc>
                <a:tc hMerge="1">
                  <a:txBody>
                    <a:bodyPr/>
                    <a:lstStyle/>
                    <a:p>
                      <a:endParaRPr lang="en-US"/>
                    </a:p>
                  </a:txBody>
                  <a:tcPr/>
                </a:tc>
                <a:tc hMerge="1">
                  <a:txBody>
                    <a:bodyPr/>
                    <a:lstStyle/>
                    <a:p>
                      <a:endParaRPr lang="en-US"/>
                    </a:p>
                  </a:txBody>
                  <a:tcPr/>
                </a:tc>
              </a:tr>
              <a:tr h="479037">
                <a:tc>
                  <a:txBody>
                    <a:bodyPr/>
                    <a:lstStyle/>
                    <a:p>
                      <a:pPr algn="l" fontAlgn="ctr"/>
                      <a:r>
                        <a:rPr lang="en-US" sz="1400" b="1" i="0" u="none" strike="noStrike" dirty="0">
                          <a:solidFill>
                            <a:srgbClr val="000000"/>
                          </a:solidFill>
                          <a:latin typeface="Microsoft Sans Serif"/>
                        </a:rPr>
                        <a:t>Answer Options</a:t>
                      </a:r>
                    </a:p>
                  </a:txBody>
                  <a:tcPr marL="0" marR="0" marT="0" marB="0" anchor="ctr">
                    <a:lnL>
                      <a:noFill/>
                    </a:lnL>
                    <a:lnR>
                      <a:noFill/>
                    </a:lnR>
                    <a:lnT>
                      <a:noFill/>
                    </a:lnT>
                    <a:lnB>
                      <a:noFill/>
                    </a:lnB>
                    <a:solidFill>
                      <a:srgbClr val="EEEEEE"/>
                    </a:solidFill>
                  </a:tcPr>
                </a:tc>
                <a:tc>
                  <a:txBody>
                    <a:bodyPr/>
                    <a:lstStyle/>
                    <a:p>
                      <a:pPr algn="ctr" fontAlgn="ctr"/>
                      <a:r>
                        <a:rPr lang="en-US" sz="1400" b="1" i="0" u="none" strike="noStrike">
                          <a:solidFill>
                            <a:srgbClr val="000000"/>
                          </a:solidFill>
                          <a:latin typeface="Microsoft Sans Serif"/>
                        </a:rPr>
                        <a:t>Response Percent</a:t>
                      </a:r>
                    </a:p>
                  </a:txBody>
                  <a:tcPr marL="0" marR="0" marT="0" marB="0" anchor="ctr">
                    <a:lnL>
                      <a:noFill/>
                    </a:lnL>
                    <a:lnR>
                      <a:noFill/>
                    </a:lnR>
                    <a:lnT>
                      <a:noFill/>
                    </a:lnT>
                    <a:lnB>
                      <a:noFill/>
                    </a:lnB>
                    <a:solidFill>
                      <a:srgbClr val="EEEEEE"/>
                    </a:solidFill>
                  </a:tcPr>
                </a:tc>
                <a:tc>
                  <a:txBody>
                    <a:bodyPr/>
                    <a:lstStyle/>
                    <a:p>
                      <a:endParaRPr lang="en-US" sz="1400" dirty="0"/>
                    </a:p>
                  </a:txBody>
                  <a:tcPr marL="0" marR="0" marT="0" marB="0" anchor="ctr">
                    <a:lnL>
                      <a:noFill/>
                    </a:lnL>
                    <a:lnR>
                      <a:noFill/>
                    </a:lnR>
                    <a:lnT>
                      <a:noFill/>
                    </a:lnT>
                    <a:lnB>
                      <a:noFill/>
                    </a:lnB>
                    <a:solidFill>
                      <a:srgbClr val="EEEEEE"/>
                    </a:solidFill>
                  </a:tcPr>
                </a:tc>
              </a:tr>
              <a:tr h="239517">
                <a:tc>
                  <a:txBody>
                    <a:bodyPr/>
                    <a:lstStyle/>
                    <a:p>
                      <a:pPr algn="l" fontAlgn="b"/>
                      <a:r>
                        <a:rPr lang="en-US" sz="1400" b="0" i="0" u="none" strike="noStrike" dirty="0">
                          <a:latin typeface="Microsoft Sans Serif"/>
                        </a:rPr>
                        <a:t>Top 5 issue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a:latin typeface="Microsoft Sans Serif"/>
                        </a:rPr>
                        <a:t>36.1%</a:t>
                      </a:r>
                    </a:p>
                  </a:txBody>
                  <a:tcPr marL="0" marR="0" marT="0" marB="0" anchor="ctr">
                    <a:lnL>
                      <a:noFill/>
                    </a:lnL>
                    <a:lnR>
                      <a:noFill/>
                    </a:lnR>
                    <a:lnT>
                      <a:noFill/>
                    </a:lnT>
                    <a:lnB>
                      <a:noFill/>
                    </a:lnB>
                    <a:solidFill>
                      <a:srgbClr val="EEEEEE"/>
                    </a:solidFill>
                  </a:tcPr>
                </a:tc>
                <a:tc>
                  <a:txBody>
                    <a:bodyPr/>
                    <a:lstStyle/>
                    <a:p>
                      <a:endParaRPr lang="en-US" sz="1400"/>
                    </a:p>
                  </a:txBody>
                  <a:tcPr marL="0" marR="0" marT="0" marB="0" anchor="ctr">
                    <a:lnL>
                      <a:noFill/>
                    </a:lnL>
                    <a:lnR>
                      <a:noFill/>
                    </a:lnR>
                    <a:lnT>
                      <a:noFill/>
                    </a:lnT>
                    <a:lnB>
                      <a:noFill/>
                    </a:lnB>
                    <a:solidFill>
                      <a:srgbClr val="EEEEEE"/>
                    </a:solidFill>
                  </a:tcPr>
                </a:tc>
              </a:tr>
              <a:tr h="239517">
                <a:tc>
                  <a:txBody>
                    <a:bodyPr/>
                    <a:lstStyle/>
                    <a:p>
                      <a:pPr algn="l" fontAlgn="b"/>
                      <a:r>
                        <a:rPr lang="en-US" sz="1400" b="0" i="0" u="none" strike="noStrike" dirty="0">
                          <a:latin typeface="Microsoft Sans Serif"/>
                        </a:rPr>
                        <a:t>Top 10 issue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a:latin typeface="Microsoft Sans Serif"/>
                        </a:rPr>
                        <a:t>21.0%</a:t>
                      </a:r>
                    </a:p>
                  </a:txBody>
                  <a:tcPr marL="0" marR="0" marT="0" marB="0" anchor="ctr">
                    <a:lnL>
                      <a:noFill/>
                    </a:lnL>
                    <a:lnR>
                      <a:noFill/>
                    </a:lnR>
                    <a:lnT>
                      <a:noFill/>
                    </a:lnT>
                    <a:lnB>
                      <a:noFill/>
                    </a:lnB>
                    <a:solidFill>
                      <a:srgbClr val="EEEEEE"/>
                    </a:solidFill>
                  </a:tcPr>
                </a:tc>
                <a:tc>
                  <a:txBody>
                    <a:bodyPr/>
                    <a:lstStyle/>
                    <a:p>
                      <a:endParaRPr lang="en-US" sz="1400"/>
                    </a:p>
                  </a:txBody>
                  <a:tcPr marL="0" marR="0" marT="0" marB="0" anchor="ctr">
                    <a:lnL>
                      <a:noFill/>
                    </a:lnL>
                    <a:lnR>
                      <a:noFill/>
                    </a:lnR>
                    <a:lnT>
                      <a:noFill/>
                    </a:lnT>
                    <a:lnB>
                      <a:noFill/>
                    </a:lnB>
                    <a:solidFill>
                      <a:srgbClr val="EEEEEE"/>
                    </a:solidFill>
                  </a:tcPr>
                </a:tc>
              </a:tr>
              <a:tr h="479037">
                <a:tc>
                  <a:txBody>
                    <a:bodyPr/>
                    <a:lstStyle/>
                    <a:p>
                      <a:pPr algn="l" fontAlgn="b"/>
                      <a:r>
                        <a:rPr lang="en-US" sz="1400" b="0" i="0" u="none" strike="noStrike" dirty="0">
                          <a:latin typeface="Microsoft Sans Serif"/>
                        </a:rPr>
                        <a:t>Its important but I seem to never be able to give it the attention it needs</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a:latin typeface="Microsoft Sans Serif"/>
                        </a:rPr>
                        <a:t>41.0%</a:t>
                      </a:r>
                    </a:p>
                  </a:txBody>
                  <a:tcPr marL="0" marR="0" marT="0" marB="0" anchor="ctr">
                    <a:lnL>
                      <a:noFill/>
                    </a:lnL>
                    <a:lnR>
                      <a:noFill/>
                    </a:lnR>
                    <a:lnT>
                      <a:noFill/>
                    </a:lnT>
                    <a:lnB>
                      <a:noFill/>
                    </a:lnB>
                    <a:solidFill>
                      <a:srgbClr val="EEEEEE"/>
                    </a:solidFill>
                  </a:tcPr>
                </a:tc>
                <a:tc>
                  <a:txBody>
                    <a:bodyPr/>
                    <a:lstStyle/>
                    <a:p>
                      <a:endParaRPr lang="en-US" sz="1400"/>
                    </a:p>
                  </a:txBody>
                  <a:tcPr marL="0" marR="0" marT="0" marB="0" anchor="ctr">
                    <a:lnL>
                      <a:noFill/>
                    </a:lnL>
                    <a:lnR>
                      <a:noFill/>
                    </a:lnR>
                    <a:lnT>
                      <a:noFill/>
                    </a:lnT>
                    <a:lnB>
                      <a:noFill/>
                    </a:lnB>
                    <a:solidFill>
                      <a:srgbClr val="EEEEEE"/>
                    </a:solidFill>
                  </a:tcPr>
                </a:tc>
              </a:tr>
              <a:tr h="239517">
                <a:tc>
                  <a:txBody>
                    <a:bodyPr/>
                    <a:lstStyle/>
                    <a:p>
                      <a:pPr algn="l" fontAlgn="b"/>
                      <a:r>
                        <a:rPr lang="en-US" sz="1400" b="0" i="0" u="none" strike="noStrike" dirty="0">
                          <a:latin typeface="Microsoft Sans Serif"/>
                        </a:rPr>
                        <a:t>Its near the bottom</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a:latin typeface="Microsoft Sans Serif"/>
                        </a:rPr>
                        <a:t>2.3%</a:t>
                      </a:r>
                    </a:p>
                  </a:txBody>
                  <a:tcPr marL="0" marR="0" marT="0" marB="0" anchor="ctr">
                    <a:lnL>
                      <a:noFill/>
                    </a:lnL>
                    <a:lnR>
                      <a:noFill/>
                    </a:lnR>
                    <a:lnT>
                      <a:noFill/>
                    </a:lnT>
                    <a:lnB>
                      <a:noFill/>
                    </a:lnB>
                    <a:solidFill>
                      <a:srgbClr val="EEEEEE"/>
                    </a:solidFill>
                  </a:tcPr>
                </a:tc>
                <a:tc>
                  <a:txBody>
                    <a:bodyPr/>
                    <a:lstStyle/>
                    <a:p>
                      <a:endParaRPr lang="en-US" sz="1400" dirty="0"/>
                    </a:p>
                  </a:txBody>
                  <a:tcPr marL="0" marR="0" marT="0" marB="0" anchor="ctr">
                    <a:lnL>
                      <a:noFill/>
                    </a:lnL>
                    <a:lnR>
                      <a:noFill/>
                    </a:lnR>
                    <a:lnT>
                      <a:noFill/>
                    </a:lnT>
                    <a:lnB>
                      <a:noFill/>
                    </a:lnB>
                    <a:solidFill>
                      <a:srgbClr val="EEEEEE"/>
                    </a:solidFill>
                  </a:tcPr>
                </a:tc>
              </a:tr>
            </a:tbl>
          </a:graphicData>
        </a:graphic>
      </p:graphicFrame>
    </p:spTree>
    <p:extLst>
      <p:ext uri="{BB962C8B-B14F-4D97-AF65-F5344CB8AC3E}">
        <p14:creationId xmlns:p14="http://schemas.microsoft.com/office/powerpoint/2010/main" val="618342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pPr eaLnBrk="1" fontAlgn="auto" hangingPunct="1">
              <a:spcAft>
                <a:spcPts val="0"/>
              </a:spcAft>
              <a:defRPr/>
            </a:pPr>
            <a:r>
              <a:rPr lang="en-US" sz="4800" dirty="0" smtClean="0"/>
              <a:t>PM Challenges </a:t>
            </a:r>
            <a:endParaRPr lang="en-US" sz="4800" dirty="0"/>
          </a:p>
        </p:txBody>
      </p:sp>
      <p:graphicFrame>
        <p:nvGraphicFramePr>
          <p:cNvPr id="11267" name="Object 6"/>
          <p:cNvGraphicFramePr>
            <a:graphicFrameLocks noGrp="1" noChangeAspect="1"/>
          </p:cNvGraphicFramePr>
          <p:nvPr>
            <p:ph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1027" r:id="rId4" imgW="8230313" imgH="4523624" progId="Excel.Chart.8">
                  <p:embed/>
                </p:oleObj>
              </mc:Choice>
              <mc:Fallback>
                <p:oleObj r:id="rId4" imgW="8230313" imgH="4523624"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77650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eaLnBrk="1" fontAlgn="auto" hangingPunct="1">
              <a:spcAft>
                <a:spcPts val="0"/>
              </a:spcAft>
              <a:defRPr/>
            </a:pPr>
            <a:r>
              <a:rPr lang="en-US" dirty="0" smtClean="0"/>
              <a:t>Many Barriers to PM</a:t>
            </a:r>
            <a:endParaRPr lang="en-US" dirty="0"/>
          </a:p>
        </p:txBody>
      </p:sp>
      <p:sp>
        <p:nvSpPr>
          <p:cNvPr id="12291" name="Content Placeholder 2"/>
          <p:cNvSpPr>
            <a:spLocks noGrp="1"/>
          </p:cNvSpPr>
          <p:nvPr>
            <p:ph idx="1"/>
          </p:nvPr>
        </p:nvSpPr>
        <p:spPr/>
        <p:txBody>
          <a:bodyPr/>
          <a:lstStyle/>
          <a:p>
            <a:pPr eaLnBrk="1" hangingPunct="1"/>
            <a:r>
              <a:rPr lang="en-US" smtClean="0">
                <a:solidFill>
                  <a:schemeClr val="tx1"/>
                </a:solidFill>
              </a:rPr>
              <a:t>Seems like there is </a:t>
            </a:r>
            <a:r>
              <a:rPr lang="en-US" b="1" smtClean="0">
                <a:solidFill>
                  <a:schemeClr val="tx1"/>
                </a:solidFill>
              </a:rPr>
              <a:t>never enough time</a:t>
            </a:r>
          </a:p>
          <a:p>
            <a:pPr eaLnBrk="1" hangingPunct="1"/>
            <a:r>
              <a:rPr lang="en-US" smtClean="0">
                <a:solidFill>
                  <a:schemeClr val="tx1"/>
                </a:solidFill>
              </a:rPr>
              <a:t>With growing fiscal concerns, a slowing economy and the rigorous day to day demands of your job, it’s likely that planned (preventive) maintenance in your district have been put on a back burner.</a:t>
            </a:r>
          </a:p>
          <a:p>
            <a:pPr eaLnBrk="1" hangingPunct="1"/>
            <a:r>
              <a:rPr lang="en-US" smtClean="0">
                <a:solidFill>
                  <a:schemeClr val="tx1"/>
                </a:solidFill>
              </a:rPr>
              <a:t>Vital but not urgent </a:t>
            </a:r>
          </a:p>
          <a:p>
            <a:pPr eaLnBrk="1" hangingPunct="1"/>
            <a:r>
              <a:rPr lang="en-US" smtClean="0">
                <a:solidFill>
                  <a:schemeClr val="tx1"/>
                </a:solidFill>
              </a:rPr>
              <a:t>But we know what you know: </a:t>
            </a:r>
            <a:r>
              <a:rPr lang="en-US" b="1" smtClean="0">
                <a:solidFill>
                  <a:schemeClr val="tx1"/>
                </a:solidFill>
              </a:rPr>
              <a:t>your district needs a sustainable plan for maintaining building equipment, grounds, etc</a:t>
            </a:r>
            <a:r>
              <a:rPr lang="en-US" b="1" smtClean="0"/>
              <a:t>.</a:t>
            </a:r>
            <a:endParaRPr lang="en-US" smtClean="0"/>
          </a:p>
        </p:txBody>
      </p:sp>
    </p:spTree>
    <p:extLst>
      <p:ext uri="{BB962C8B-B14F-4D97-AF65-F5344CB8AC3E}">
        <p14:creationId xmlns:p14="http://schemas.microsoft.com/office/powerpoint/2010/main" val="2791321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304800" y="1219200"/>
            <a:ext cx="2362200" cy="2590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pPr marL="533400" indent="-533400" algn="ctr" fontAlgn="base">
              <a:spcBef>
                <a:spcPct val="20000"/>
              </a:spcBef>
              <a:spcAft>
                <a:spcPct val="0"/>
              </a:spcAft>
            </a:pPr>
            <a:r>
              <a:rPr lang="en-US" b="1" u="sng">
                <a:solidFill>
                  <a:srgbClr val="FF0000"/>
                </a:solidFill>
                <a:latin typeface="Arial Black" pitchFamily="34" charset="0"/>
              </a:rPr>
              <a:t>40’s,50’s &amp; 60’s</a:t>
            </a:r>
            <a:r>
              <a:rPr lang="en-US" sz="1600" u="sng">
                <a:solidFill>
                  <a:prstClr val="black"/>
                </a:solidFill>
                <a:latin typeface="Arial Black" pitchFamily="34" charset="0"/>
              </a:rPr>
              <a:t/>
            </a:r>
            <a:br>
              <a:rPr lang="en-US" sz="1600" u="sng">
                <a:solidFill>
                  <a:prstClr val="black"/>
                </a:solidFill>
                <a:latin typeface="Arial Black" pitchFamily="34" charset="0"/>
              </a:rPr>
            </a:br>
            <a:endParaRPr lang="en-US" sz="1600" u="sng">
              <a:solidFill>
                <a:prstClr val="black"/>
              </a:solidFill>
              <a:latin typeface="Arial Rounded MT Bold" pitchFamily="34" charset="0"/>
            </a:endParaRPr>
          </a:p>
          <a:p>
            <a:pPr marL="533400" indent="-533400" fontAlgn="base">
              <a:spcBef>
                <a:spcPct val="20000"/>
              </a:spcBef>
              <a:spcAft>
                <a:spcPct val="0"/>
              </a:spcAft>
            </a:pPr>
            <a:r>
              <a:rPr lang="en-US" sz="1000" b="1">
                <a:solidFill>
                  <a:prstClr val="black"/>
                </a:solidFill>
                <a:latin typeface="Arial" pitchFamily="34" charset="0"/>
              </a:rPr>
              <a:t>1.   Custodial operations</a:t>
            </a:r>
          </a:p>
          <a:p>
            <a:pPr marL="533400" indent="-533400" fontAlgn="base">
              <a:spcBef>
                <a:spcPct val="20000"/>
              </a:spcBef>
              <a:spcAft>
                <a:spcPct val="0"/>
              </a:spcAft>
            </a:pPr>
            <a:r>
              <a:rPr lang="en-US" sz="1000" b="1">
                <a:solidFill>
                  <a:prstClr val="black"/>
                </a:solidFill>
                <a:latin typeface="Arial" pitchFamily="34" charset="0"/>
              </a:rPr>
              <a:t>2.   Maintenance operations</a:t>
            </a:r>
          </a:p>
          <a:p>
            <a:pPr marL="533400" indent="-533400" fontAlgn="base">
              <a:spcBef>
                <a:spcPct val="20000"/>
              </a:spcBef>
              <a:spcAft>
                <a:spcPct val="0"/>
              </a:spcAft>
            </a:pPr>
            <a:r>
              <a:rPr lang="en-US" sz="1000" b="1">
                <a:solidFill>
                  <a:prstClr val="black"/>
                </a:solidFill>
                <a:latin typeface="Arial" pitchFamily="34" charset="0"/>
              </a:rPr>
              <a:t>3.   Grounds operations</a:t>
            </a:r>
          </a:p>
          <a:p>
            <a:pPr marL="533400" indent="-533400" fontAlgn="base">
              <a:spcBef>
                <a:spcPct val="20000"/>
              </a:spcBef>
              <a:spcAft>
                <a:spcPct val="0"/>
              </a:spcAft>
            </a:pPr>
            <a:r>
              <a:rPr lang="en-US" sz="1000" b="1">
                <a:solidFill>
                  <a:prstClr val="black"/>
                </a:solidFill>
                <a:latin typeface="Arial" pitchFamily="34" charset="0"/>
              </a:rPr>
              <a:t>4.   Electrical / gas utility</a:t>
            </a:r>
          </a:p>
          <a:p>
            <a:pPr marL="533400" indent="-533400" fontAlgn="base">
              <a:spcBef>
                <a:spcPct val="20000"/>
              </a:spcBef>
              <a:spcAft>
                <a:spcPct val="0"/>
              </a:spcAft>
            </a:pPr>
            <a:r>
              <a:rPr lang="en-US" sz="1000" b="1">
                <a:solidFill>
                  <a:prstClr val="black"/>
                </a:solidFill>
                <a:latin typeface="Arial" pitchFamily="34" charset="0"/>
              </a:rPr>
              <a:t>5.   Pest control (in-house)</a:t>
            </a:r>
          </a:p>
          <a:p>
            <a:pPr marL="533400" indent="-533400" fontAlgn="base">
              <a:spcBef>
                <a:spcPct val="20000"/>
              </a:spcBef>
              <a:spcAft>
                <a:spcPct val="0"/>
              </a:spcAft>
            </a:pPr>
            <a:r>
              <a:rPr lang="en-US" sz="1000" b="1">
                <a:solidFill>
                  <a:prstClr val="black"/>
                </a:solidFill>
                <a:latin typeface="Arial" pitchFamily="34" charset="0"/>
              </a:rPr>
              <a:t>6.   Playground equipment</a:t>
            </a:r>
          </a:p>
          <a:p>
            <a:pPr marL="533400" indent="-533400" fontAlgn="base">
              <a:spcBef>
                <a:spcPct val="20000"/>
              </a:spcBef>
              <a:spcAft>
                <a:spcPct val="0"/>
              </a:spcAft>
            </a:pPr>
            <a:r>
              <a:rPr lang="en-US" sz="1000" b="1">
                <a:solidFill>
                  <a:prstClr val="black"/>
                </a:solidFill>
                <a:latin typeface="Arial" pitchFamily="34" charset="0"/>
              </a:rPr>
              <a:t>7.   Roofs</a:t>
            </a:r>
          </a:p>
          <a:p>
            <a:pPr marL="533400" indent="-533400" fontAlgn="base">
              <a:spcBef>
                <a:spcPct val="20000"/>
              </a:spcBef>
              <a:spcAft>
                <a:spcPct val="0"/>
              </a:spcAft>
            </a:pPr>
            <a:r>
              <a:rPr lang="en-US" sz="1000" b="1">
                <a:solidFill>
                  <a:prstClr val="black"/>
                </a:solidFill>
                <a:latin typeface="Arial" pitchFamily="34" charset="0"/>
              </a:rPr>
              <a:t>8.   Safety – general</a:t>
            </a:r>
          </a:p>
          <a:p>
            <a:pPr marL="533400" indent="-533400" fontAlgn="base">
              <a:spcBef>
                <a:spcPct val="20000"/>
              </a:spcBef>
              <a:spcAft>
                <a:spcPct val="0"/>
              </a:spcAft>
            </a:pPr>
            <a:r>
              <a:rPr lang="en-US" sz="1000" b="1">
                <a:solidFill>
                  <a:prstClr val="black"/>
                </a:solidFill>
                <a:latin typeface="Arial" pitchFamily="34" charset="0"/>
              </a:rPr>
              <a:t>9.   School closings</a:t>
            </a:r>
          </a:p>
          <a:p>
            <a:pPr marL="533400" indent="-533400" fontAlgn="base">
              <a:spcBef>
                <a:spcPct val="20000"/>
              </a:spcBef>
              <a:spcAft>
                <a:spcPct val="0"/>
              </a:spcAft>
            </a:pPr>
            <a:r>
              <a:rPr lang="en-US" sz="1000" b="1">
                <a:solidFill>
                  <a:prstClr val="black"/>
                </a:solidFill>
                <a:latin typeface="Arial" pitchFamily="34" charset="0"/>
              </a:rPr>
              <a:t>10.  Vandalism</a:t>
            </a:r>
          </a:p>
          <a:p>
            <a:pPr marL="533400" indent="-533400" fontAlgn="base">
              <a:spcBef>
                <a:spcPct val="20000"/>
              </a:spcBef>
              <a:spcAft>
                <a:spcPct val="0"/>
              </a:spcAft>
            </a:pPr>
            <a:endParaRPr lang="en-US" sz="1200" b="1">
              <a:solidFill>
                <a:prstClr val="black"/>
              </a:solidFill>
              <a:latin typeface="Arial" pitchFamily="34" charset="0"/>
            </a:endParaRPr>
          </a:p>
        </p:txBody>
      </p:sp>
      <p:sp>
        <p:nvSpPr>
          <p:cNvPr id="13315" name="Rectangle 4"/>
          <p:cNvSpPr>
            <a:spLocks noChangeArrowheads="1"/>
          </p:cNvSpPr>
          <p:nvPr/>
        </p:nvSpPr>
        <p:spPr bwMode="auto">
          <a:xfrm>
            <a:off x="3276600" y="914400"/>
            <a:ext cx="3352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gn="r" fontAlgn="base">
              <a:lnSpc>
                <a:spcPct val="90000"/>
              </a:lnSpc>
              <a:spcBef>
                <a:spcPct val="20000"/>
              </a:spcBef>
              <a:spcAft>
                <a:spcPct val="0"/>
              </a:spcAft>
            </a:pPr>
            <a:endParaRPr lang="en-US" sz="1600" u="sng">
              <a:solidFill>
                <a:prstClr val="black"/>
              </a:solidFill>
              <a:latin typeface="Arial" pitchFamily="34" charset="0"/>
            </a:endParaRPr>
          </a:p>
          <a:p>
            <a:pPr marL="533400" indent="-533400" fontAlgn="base">
              <a:lnSpc>
                <a:spcPct val="95000"/>
              </a:lnSpc>
              <a:spcBef>
                <a:spcPct val="20000"/>
              </a:spcBef>
              <a:spcAft>
                <a:spcPct val="0"/>
              </a:spcAft>
            </a:pPr>
            <a:r>
              <a:rPr lang="en-US" sz="900" b="1">
                <a:solidFill>
                  <a:prstClr val="black"/>
                </a:solidFill>
                <a:latin typeface="Arial" pitchFamily="34" charset="0"/>
              </a:rPr>
              <a:t>1.   Custodial operations</a:t>
            </a:r>
          </a:p>
          <a:p>
            <a:pPr marL="533400" indent="-533400" fontAlgn="base">
              <a:lnSpc>
                <a:spcPct val="95000"/>
              </a:lnSpc>
              <a:spcBef>
                <a:spcPct val="20000"/>
              </a:spcBef>
              <a:spcAft>
                <a:spcPct val="0"/>
              </a:spcAft>
            </a:pPr>
            <a:r>
              <a:rPr lang="en-US" sz="900" b="1">
                <a:solidFill>
                  <a:prstClr val="black"/>
                </a:solidFill>
                <a:latin typeface="Arial" pitchFamily="34" charset="0"/>
              </a:rPr>
              <a:t>2.   Maintenance operations</a:t>
            </a:r>
          </a:p>
          <a:p>
            <a:pPr marL="533400" indent="-533400" fontAlgn="base">
              <a:lnSpc>
                <a:spcPct val="95000"/>
              </a:lnSpc>
              <a:spcBef>
                <a:spcPct val="20000"/>
              </a:spcBef>
              <a:spcAft>
                <a:spcPct val="0"/>
              </a:spcAft>
            </a:pPr>
            <a:r>
              <a:rPr lang="en-US" sz="900" b="1">
                <a:solidFill>
                  <a:prstClr val="black"/>
                </a:solidFill>
                <a:latin typeface="Arial" pitchFamily="34" charset="0"/>
              </a:rPr>
              <a:t>3.   Grounds operations</a:t>
            </a:r>
          </a:p>
          <a:p>
            <a:pPr marL="533400" indent="-533400" fontAlgn="base">
              <a:lnSpc>
                <a:spcPct val="95000"/>
              </a:lnSpc>
              <a:spcBef>
                <a:spcPct val="20000"/>
              </a:spcBef>
              <a:spcAft>
                <a:spcPct val="0"/>
              </a:spcAft>
            </a:pPr>
            <a:r>
              <a:rPr lang="en-US" sz="900" b="1">
                <a:solidFill>
                  <a:prstClr val="black"/>
                </a:solidFill>
                <a:latin typeface="Arial" pitchFamily="34" charset="0"/>
              </a:rPr>
              <a:t>4.   Electrical / gas utility</a:t>
            </a:r>
          </a:p>
          <a:p>
            <a:pPr marL="533400" indent="-533400" fontAlgn="base">
              <a:lnSpc>
                <a:spcPct val="95000"/>
              </a:lnSpc>
              <a:spcBef>
                <a:spcPct val="20000"/>
              </a:spcBef>
              <a:spcAft>
                <a:spcPct val="0"/>
              </a:spcAft>
            </a:pPr>
            <a:r>
              <a:rPr lang="en-US" sz="900" b="1">
                <a:solidFill>
                  <a:prstClr val="black"/>
                </a:solidFill>
                <a:latin typeface="Arial" pitchFamily="34" charset="0"/>
              </a:rPr>
              <a:t>5.   Playground equipment</a:t>
            </a:r>
          </a:p>
          <a:p>
            <a:pPr marL="533400" indent="-533400" fontAlgn="base">
              <a:lnSpc>
                <a:spcPct val="95000"/>
              </a:lnSpc>
              <a:spcBef>
                <a:spcPct val="20000"/>
              </a:spcBef>
              <a:spcAft>
                <a:spcPct val="0"/>
              </a:spcAft>
            </a:pPr>
            <a:r>
              <a:rPr lang="en-US" sz="900" b="1">
                <a:solidFill>
                  <a:prstClr val="black"/>
                </a:solidFill>
                <a:latin typeface="Arial" pitchFamily="34" charset="0"/>
              </a:rPr>
              <a:t>6.   Pest control (in-house)</a:t>
            </a:r>
          </a:p>
          <a:p>
            <a:pPr marL="533400" indent="-533400" fontAlgn="base">
              <a:lnSpc>
                <a:spcPct val="95000"/>
              </a:lnSpc>
              <a:spcBef>
                <a:spcPct val="20000"/>
              </a:spcBef>
              <a:spcAft>
                <a:spcPct val="0"/>
              </a:spcAft>
            </a:pPr>
            <a:r>
              <a:rPr lang="en-US" sz="900" b="1">
                <a:solidFill>
                  <a:prstClr val="black"/>
                </a:solidFill>
                <a:latin typeface="Arial" pitchFamily="34" charset="0"/>
              </a:rPr>
              <a:t>7.   Roofs</a:t>
            </a:r>
          </a:p>
          <a:p>
            <a:pPr marL="533400" indent="-533400" fontAlgn="base">
              <a:lnSpc>
                <a:spcPct val="95000"/>
              </a:lnSpc>
              <a:spcBef>
                <a:spcPct val="20000"/>
              </a:spcBef>
              <a:spcAft>
                <a:spcPct val="0"/>
              </a:spcAft>
            </a:pPr>
            <a:r>
              <a:rPr lang="en-US" sz="900" b="1">
                <a:solidFill>
                  <a:prstClr val="black"/>
                </a:solidFill>
                <a:latin typeface="Arial" pitchFamily="34" charset="0"/>
              </a:rPr>
              <a:t>8.   Safety – general</a:t>
            </a:r>
          </a:p>
          <a:p>
            <a:pPr marL="533400" indent="-533400" fontAlgn="base">
              <a:lnSpc>
                <a:spcPct val="95000"/>
              </a:lnSpc>
              <a:spcBef>
                <a:spcPct val="20000"/>
              </a:spcBef>
              <a:spcAft>
                <a:spcPct val="0"/>
              </a:spcAft>
            </a:pPr>
            <a:r>
              <a:rPr lang="en-US" sz="900" b="1">
                <a:solidFill>
                  <a:prstClr val="black"/>
                </a:solidFill>
                <a:latin typeface="Arial" pitchFamily="34" charset="0"/>
              </a:rPr>
              <a:t>9.   School closings</a:t>
            </a:r>
          </a:p>
          <a:p>
            <a:pPr marL="533400" indent="-533400" fontAlgn="base">
              <a:lnSpc>
                <a:spcPct val="95000"/>
              </a:lnSpc>
              <a:spcBef>
                <a:spcPct val="20000"/>
              </a:spcBef>
              <a:spcAft>
                <a:spcPct val="0"/>
              </a:spcAft>
            </a:pPr>
            <a:r>
              <a:rPr lang="en-US" sz="900" b="1">
                <a:solidFill>
                  <a:prstClr val="black"/>
                </a:solidFill>
                <a:latin typeface="Arial" pitchFamily="34" charset="0"/>
              </a:rPr>
              <a:t>10.  Vandalism</a:t>
            </a:r>
          </a:p>
          <a:p>
            <a:pPr marL="533400" indent="-533400" fontAlgn="base">
              <a:lnSpc>
                <a:spcPct val="95000"/>
              </a:lnSpc>
              <a:spcBef>
                <a:spcPct val="20000"/>
              </a:spcBef>
              <a:spcAft>
                <a:spcPct val="0"/>
              </a:spcAft>
            </a:pPr>
            <a:r>
              <a:rPr lang="en-US" sz="900" b="1">
                <a:solidFill>
                  <a:prstClr val="black"/>
                </a:solidFill>
                <a:latin typeface="Arial" pitchFamily="34" charset="0"/>
              </a:rPr>
              <a:t>11.  Mold management</a:t>
            </a:r>
          </a:p>
          <a:p>
            <a:pPr marL="533400" indent="-533400" fontAlgn="base">
              <a:lnSpc>
                <a:spcPct val="95000"/>
              </a:lnSpc>
              <a:spcBef>
                <a:spcPct val="20000"/>
              </a:spcBef>
              <a:spcAft>
                <a:spcPct val="0"/>
              </a:spcAft>
            </a:pPr>
            <a:r>
              <a:rPr lang="en-US" sz="900" b="1">
                <a:solidFill>
                  <a:prstClr val="black"/>
                </a:solidFill>
                <a:latin typeface="Arial" pitchFamily="34" charset="0"/>
              </a:rPr>
              <a:t>12.  Asbestos (AHERA)</a:t>
            </a:r>
          </a:p>
          <a:p>
            <a:pPr marL="533400" indent="-533400" fontAlgn="base">
              <a:lnSpc>
                <a:spcPct val="95000"/>
              </a:lnSpc>
              <a:spcBef>
                <a:spcPct val="20000"/>
              </a:spcBef>
              <a:spcAft>
                <a:spcPct val="0"/>
              </a:spcAft>
            </a:pPr>
            <a:r>
              <a:rPr lang="en-US" sz="900" b="1">
                <a:solidFill>
                  <a:prstClr val="black"/>
                </a:solidFill>
                <a:latin typeface="Arial" pitchFamily="34" charset="0"/>
              </a:rPr>
              <a:t>13.  Carbon Dioxide testing</a:t>
            </a:r>
          </a:p>
          <a:p>
            <a:pPr marL="533400" indent="-533400" fontAlgn="base">
              <a:lnSpc>
                <a:spcPct val="95000"/>
              </a:lnSpc>
              <a:spcBef>
                <a:spcPct val="20000"/>
              </a:spcBef>
              <a:spcAft>
                <a:spcPct val="0"/>
              </a:spcAft>
            </a:pPr>
            <a:r>
              <a:rPr lang="en-US" sz="900" b="1">
                <a:solidFill>
                  <a:prstClr val="black"/>
                </a:solidFill>
                <a:latin typeface="Arial" pitchFamily="34" charset="0"/>
              </a:rPr>
              <a:t>14.  Lead in water</a:t>
            </a:r>
          </a:p>
          <a:p>
            <a:pPr marL="533400" indent="-533400" fontAlgn="base">
              <a:lnSpc>
                <a:spcPct val="95000"/>
              </a:lnSpc>
              <a:spcBef>
                <a:spcPct val="20000"/>
              </a:spcBef>
              <a:spcAft>
                <a:spcPct val="0"/>
              </a:spcAft>
            </a:pPr>
            <a:r>
              <a:rPr lang="en-US" sz="900" b="1">
                <a:solidFill>
                  <a:prstClr val="black"/>
                </a:solidFill>
                <a:latin typeface="Arial" pitchFamily="34" charset="0"/>
              </a:rPr>
              <a:t>15.  Natural gas volume purchasing</a:t>
            </a:r>
          </a:p>
          <a:p>
            <a:pPr marL="533400" indent="-533400" fontAlgn="base">
              <a:lnSpc>
                <a:spcPct val="95000"/>
              </a:lnSpc>
              <a:spcBef>
                <a:spcPct val="20000"/>
              </a:spcBef>
              <a:spcAft>
                <a:spcPct val="0"/>
              </a:spcAft>
            </a:pPr>
            <a:r>
              <a:rPr lang="en-US" sz="900" b="1">
                <a:solidFill>
                  <a:prstClr val="black"/>
                </a:solidFill>
                <a:latin typeface="Arial" pitchFamily="34" charset="0"/>
              </a:rPr>
              <a:t>16.  Electrical volume purchasing</a:t>
            </a:r>
          </a:p>
          <a:p>
            <a:pPr marL="533400" indent="-533400" fontAlgn="base">
              <a:lnSpc>
                <a:spcPct val="95000"/>
              </a:lnSpc>
              <a:spcBef>
                <a:spcPct val="20000"/>
              </a:spcBef>
              <a:spcAft>
                <a:spcPct val="0"/>
              </a:spcAft>
            </a:pPr>
            <a:r>
              <a:rPr lang="en-US" sz="900" b="1">
                <a:solidFill>
                  <a:prstClr val="black"/>
                </a:solidFill>
                <a:latin typeface="Arial" pitchFamily="34" charset="0"/>
              </a:rPr>
              <a:t>17.  CAD</a:t>
            </a:r>
          </a:p>
          <a:p>
            <a:pPr marL="533400" indent="-533400" fontAlgn="base">
              <a:lnSpc>
                <a:spcPct val="95000"/>
              </a:lnSpc>
              <a:spcBef>
                <a:spcPct val="20000"/>
              </a:spcBef>
              <a:spcAft>
                <a:spcPct val="0"/>
              </a:spcAft>
            </a:pPr>
            <a:r>
              <a:rPr lang="en-US" sz="900" b="1">
                <a:solidFill>
                  <a:prstClr val="black"/>
                </a:solidFill>
                <a:latin typeface="Arial" pitchFamily="34" charset="0"/>
              </a:rPr>
              <a:t>18.  CMMS with preventive maintenance</a:t>
            </a:r>
          </a:p>
          <a:p>
            <a:pPr marL="533400" indent="-533400" fontAlgn="base">
              <a:lnSpc>
                <a:spcPct val="95000"/>
              </a:lnSpc>
              <a:spcBef>
                <a:spcPct val="20000"/>
              </a:spcBef>
              <a:spcAft>
                <a:spcPct val="0"/>
              </a:spcAft>
            </a:pPr>
            <a:r>
              <a:rPr lang="en-US" sz="900" b="1">
                <a:solidFill>
                  <a:prstClr val="black"/>
                </a:solidFill>
                <a:latin typeface="Arial" pitchFamily="34" charset="0"/>
              </a:rPr>
              <a:t>19.  Electromagnetic emissions</a:t>
            </a:r>
          </a:p>
          <a:p>
            <a:pPr marL="533400" indent="-533400" fontAlgn="base">
              <a:lnSpc>
                <a:spcPct val="95000"/>
              </a:lnSpc>
              <a:spcBef>
                <a:spcPct val="20000"/>
              </a:spcBef>
              <a:spcAft>
                <a:spcPct val="0"/>
              </a:spcAft>
            </a:pPr>
            <a:r>
              <a:rPr lang="en-US" sz="900" b="1">
                <a:solidFill>
                  <a:prstClr val="black"/>
                </a:solidFill>
                <a:latin typeface="Arial" pitchFamily="34" charset="0"/>
              </a:rPr>
              <a:t>20.  Emergency / disaster plans</a:t>
            </a:r>
          </a:p>
          <a:p>
            <a:pPr marL="533400" indent="-533400" fontAlgn="base">
              <a:lnSpc>
                <a:spcPct val="95000"/>
              </a:lnSpc>
              <a:spcBef>
                <a:spcPct val="20000"/>
              </a:spcBef>
              <a:spcAft>
                <a:spcPct val="0"/>
              </a:spcAft>
            </a:pPr>
            <a:r>
              <a:rPr lang="en-US" sz="900" b="1">
                <a:solidFill>
                  <a:prstClr val="black"/>
                </a:solidFill>
                <a:latin typeface="Arial" pitchFamily="34" charset="0"/>
              </a:rPr>
              <a:t>21.  Energy management systems</a:t>
            </a:r>
          </a:p>
          <a:p>
            <a:pPr marL="533400" indent="-533400" fontAlgn="base">
              <a:lnSpc>
                <a:spcPct val="95000"/>
              </a:lnSpc>
              <a:spcBef>
                <a:spcPct val="20000"/>
              </a:spcBef>
              <a:spcAft>
                <a:spcPct val="0"/>
              </a:spcAft>
            </a:pPr>
            <a:r>
              <a:rPr lang="en-US" sz="900" b="1">
                <a:solidFill>
                  <a:prstClr val="black"/>
                </a:solidFill>
                <a:latin typeface="Arial" pitchFamily="34" charset="0"/>
              </a:rPr>
              <a:t>22.  Energy education</a:t>
            </a:r>
          </a:p>
          <a:p>
            <a:pPr marL="533400" indent="-533400" fontAlgn="base">
              <a:lnSpc>
                <a:spcPct val="95000"/>
              </a:lnSpc>
              <a:spcBef>
                <a:spcPct val="20000"/>
              </a:spcBef>
              <a:spcAft>
                <a:spcPct val="0"/>
              </a:spcAft>
            </a:pPr>
            <a:r>
              <a:rPr lang="en-US" sz="900" b="1">
                <a:solidFill>
                  <a:prstClr val="black"/>
                </a:solidFill>
                <a:latin typeface="Arial" pitchFamily="34" charset="0"/>
              </a:rPr>
              <a:t>23.  Data based custodial schedules</a:t>
            </a:r>
          </a:p>
          <a:p>
            <a:pPr marL="533400" indent="-533400" fontAlgn="base">
              <a:lnSpc>
                <a:spcPct val="95000"/>
              </a:lnSpc>
              <a:spcBef>
                <a:spcPct val="20000"/>
              </a:spcBef>
              <a:spcAft>
                <a:spcPct val="0"/>
              </a:spcAft>
            </a:pPr>
            <a:r>
              <a:rPr lang="en-US" sz="900" b="1">
                <a:solidFill>
                  <a:prstClr val="black"/>
                </a:solidFill>
                <a:latin typeface="Arial" pitchFamily="34" charset="0"/>
              </a:rPr>
              <a:t>24.  Rentals, community usage</a:t>
            </a:r>
          </a:p>
          <a:p>
            <a:pPr marL="533400" indent="-533400" fontAlgn="base">
              <a:lnSpc>
                <a:spcPct val="95000"/>
              </a:lnSpc>
              <a:spcBef>
                <a:spcPct val="20000"/>
              </a:spcBef>
              <a:spcAft>
                <a:spcPct val="0"/>
              </a:spcAft>
            </a:pPr>
            <a:r>
              <a:rPr lang="en-US" sz="900" b="1">
                <a:solidFill>
                  <a:prstClr val="black"/>
                </a:solidFill>
                <a:latin typeface="Arial" pitchFamily="34" charset="0"/>
              </a:rPr>
              <a:t>25.   ADA</a:t>
            </a:r>
          </a:p>
          <a:p>
            <a:pPr marL="533400" indent="-533400" fontAlgn="base">
              <a:lnSpc>
                <a:spcPct val="95000"/>
              </a:lnSpc>
              <a:spcBef>
                <a:spcPct val="20000"/>
              </a:spcBef>
              <a:spcAft>
                <a:spcPct val="0"/>
              </a:spcAft>
            </a:pPr>
            <a:r>
              <a:rPr lang="en-US" sz="900" b="1">
                <a:solidFill>
                  <a:prstClr val="black"/>
                </a:solidFill>
                <a:latin typeface="Arial" pitchFamily="34" charset="0"/>
              </a:rPr>
              <a:t>26.   Owners Construction Rep.</a:t>
            </a:r>
          </a:p>
          <a:p>
            <a:pPr marL="533400" indent="-533400" fontAlgn="base">
              <a:lnSpc>
                <a:spcPct val="95000"/>
              </a:lnSpc>
              <a:spcBef>
                <a:spcPct val="20000"/>
              </a:spcBef>
              <a:spcAft>
                <a:spcPct val="0"/>
              </a:spcAft>
            </a:pPr>
            <a:r>
              <a:rPr lang="en-US" sz="900" b="1">
                <a:solidFill>
                  <a:prstClr val="black"/>
                </a:solidFill>
                <a:latin typeface="Arial" pitchFamily="34" charset="0"/>
              </a:rPr>
              <a:t>27.   Indoor Air Quality</a:t>
            </a:r>
          </a:p>
          <a:p>
            <a:pPr marL="533400" indent="-533400" fontAlgn="base">
              <a:lnSpc>
                <a:spcPct val="95000"/>
              </a:lnSpc>
              <a:spcBef>
                <a:spcPct val="20000"/>
              </a:spcBef>
              <a:spcAft>
                <a:spcPct val="0"/>
              </a:spcAft>
            </a:pPr>
            <a:r>
              <a:rPr lang="en-US" sz="900" b="1">
                <a:solidFill>
                  <a:prstClr val="black"/>
                </a:solidFill>
                <a:latin typeface="Arial" pitchFamily="34" charset="0"/>
              </a:rPr>
              <a:t>28.   Lead in paint</a:t>
            </a:r>
          </a:p>
          <a:p>
            <a:pPr marL="533400" indent="-533400" fontAlgn="base">
              <a:lnSpc>
                <a:spcPct val="95000"/>
              </a:lnSpc>
              <a:spcBef>
                <a:spcPct val="20000"/>
              </a:spcBef>
              <a:spcAft>
                <a:spcPct val="0"/>
              </a:spcAft>
            </a:pPr>
            <a:r>
              <a:rPr lang="en-US" sz="900" b="1">
                <a:solidFill>
                  <a:prstClr val="black"/>
                </a:solidFill>
                <a:latin typeface="Arial" pitchFamily="34" charset="0"/>
              </a:rPr>
              <a:t>29.   Integrated Pest Management</a:t>
            </a:r>
          </a:p>
          <a:p>
            <a:pPr marL="533400" indent="-533400" fontAlgn="base">
              <a:lnSpc>
                <a:spcPct val="95000"/>
              </a:lnSpc>
              <a:spcBef>
                <a:spcPct val="20000"/>
              </a:spcBef>
              <a:spcAft>
                <a:spcPct val="0"/>
              </a:spcAft>
            </a:pPr>
            <a:r>
              <a:rPr lang="en-US" sz="900" b="1">
                <a:solidFill>
                  <a:prstClr val="black"/>
                </a:solidFill>
                <a:latin typeface="Arial" pitchFamily="34" charset="0"/>
              </a:rPr>
              <a:t>30.   Privatized custodial</a:t>
            </a:r>
          </a:p>
          <a:p>
            <a:pPr marL="533400" indent="-533400" fontAlgn="base">
              <a:lnSpc>
                <a:spcPct val="95000"/>
              </a:lnSpc>
              <a:spcBef>
                <a:spcPct val="20000"/>
              </a:spcBef>
              <a:spcAft>
                <a:spcPct val="0"/>
              </a:spcAft>
              <a:buFontTx/>
              <a:buAutoNum type="arabicPeriod" startAt="25"/>
            </a:pPr>
            <a:endParaRPr lang="en-US" sz="1000" b="1">
              <a:solidFill>
                <a:prstClr val="black"/>
              </a:solidFill>
              <a:latin typeface="Arial" pitchFamily="34" charset="0"/>
            </a:endParaRPr>
          </a:p>
          <a:p>
            <a:pPr marL="533400" indent="-533400" fontAlgn="base">
              <a:lnSpc>
                <a:spcPct val="90000"/>
              </a:lnSpc>
              <a:spcBef>
                <a:spcPct val="20000"/>
              </a:spcBef>
              <a:spcAft>
                <a:spcPct val="0"/>
              </a:spcAft>
              <a:buFontTx/>
              <a:buAutoNum type="arabicPeriod"/>
            </a:pPr>
            <a:endParaRPr lang="en-US" sz="1200" b="1">
              <a:solidFill>
                <a:prstClr val="black"/>
              </a:solidFill>
              <a:latin typeface="Arial" pitchFamily="34" charset="0"/>
            </a:endParaRPr>
          </a:p>
          <a:p>
            <a:pPr marL="533400" indent="-533400" fontAlgn="base">
              <a:lnSpc>
                <a:spcPct val="90000"/>
              </a:lnSpc>
              <a:spcBef>
                <a:spcPct val="20000"/>
              </a:spcBef>
              <a:spcAft>
                <a:spcPct val="0"/>
              </a:spcAft>
              <a:buFontTx/>
              <a:buAutoNum type="arabicPeriod"/>
            </a:pPr>
            <a:endParaRPr lang="en-US" sz="2000">
              <a:solidFill>
                <a:prstClr val="black"/>
              </a:solidFill>
              <a:latin typeface="Arial" pitchFamily="34" charset="0"/>
            </a:endParaRPr>
          </a:p>
        </p:txBody>
      </p:sp>
      <p:sp>
        <p:nvSpPr>
          <p:cNvPr id="13316" name="Text Box 5"/>
          <p:cNvSpPr txBox="1">
            <a:spLocks noChangeArrowheads="1"/>
          </p:cNvSpPr>
          <p:nvPr/>
        </p:nvSpPr>
        <p:spPr bwMode="auto">
          <a:xfrm>
            <a:off x="6019800" y="1143000"/>
            <a:ext cx="31242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lnSpc>
                <a:spcPct val="95000"/>
              </a:lnSpc>
              <a:spcBef>
                <a:spcPct val="20000"/>
              </a:spcBef>
              <a:spcAft>
                <a:spcPct val="0"/>
              </a:spcAft>
            </a:pPr>
            <a:r>
              <a:rPr lang="en-US" sz="1000" b="1">
                <a:solidFill>
                  <a:prstClr val="black"/>
                </a:solidFill>
              </a:rPr>
              <a:t> </a:t>
            </a:r>
            <a:r>
              <a:rPr lang="en-US" sz="900" b="1">
                <a:solidFill>
                  <a:prstClr val="black"/>
                </a:solidFill>
              </a:rPr>
              <a:t>31.   Purchased services management</a:t>
            </a:r>
          </a:p>
          <a:p>
            <a:pPr eaLnBrk="1" fontAlgn="base" hangingPunct="1">
              <a:lnSpc>
                <a:spcPct val="95000"/>
              </a:lnSpc>
              <a:spcBef>
                <a:spcPct val="20000"/>
              </a:spcBef>
              <a:spcAft>
                <a:spcPct val="0"/>
              </a:spcAft>
            </a:pPr>
            <a:r>
              <a:rPr lang="en-US" sz="900" b="1">
                <a:solidFill>
                  <a:prstClr val="black"/>
                </a:solidFill>
              </a:rPr>
              <a:t> 32.   Protective equipment &amp; clothing</a:t>
            </a:r>
          </a:p>
          <a:p>
            <a:pPr eaLnBrk="1" fontAlgn="base" hangingPunct="1">
              <a:lnSpc>
                <a:spcPct val="95000"/>
              </a:lnSpc>
              <a:spcBef>
                <a:spcPct val="20000"/>
              </a:spcBef>
              <a:spcAft>
                <a:spcPct val="0"/>
              </a:spcAft>
            </a:pPr>
            <a:r>
              <a:rPr lang="en-US" sz="900" b="1">
                <a:solidFill>
                  <a:prstClr val="black"/>
                </a:solidFill>
              </a:rPr>
              <a:t> 33.   Radon Management</a:t>
            </a:r>
          </a:p>
          <a:p>
            <a:pPr eaLnBrk="1" fontAlgn="base" hangingPunct="1">
              <a:lnSpc>
                <a:spcPct val="95000"/>
              </a:lnSpc>
              <a:spcBef>
                <a:spcPct val="20000"/>
              </a:spcBef>
              <a:spcAft>
                <a:spcPct val="0"/>
              </a:spcAft>
            </a:pPr>
            <a:r>
              <a:rPr lang="en-US" sz="900" b="1">
                <a:solidFill>
                  <a:prstClr val="black"/>
                </a:solidFill>
              </a:rPr>
              <a:t> 34.   Recycle waste program</a:t>
            </a:r>
          </a:p>
          <a:p>
            <a:pPr eaLnBrk="1" fontAlgn="base" hangingPunct="1">
              <a:lnSpc>
                <a:spcPct val="95000"/>
              </a:lnSpc>
              <a:spcBef>
                <a:spcPct val="20000"/>
              </a:spcBef>
              <a:spcAft>
                <a:spcPct val="0"/>
              </a:spcAft>
            </a:pPr>
            <a:r>
              <a:rPr lang="en-US" sz="900" b="1">
                <a:solidFill>
                  <a:prstClr val="black"/>
                </a:solidFill>
              </a:rPr>
              <a:t> 35.   Re-locatable classrooms</a:t>
            </a:r>
          </a:p>
          <a:p>
            <a:pPr eaLnBrk="1" fontAlgn="base" hangingPunct="1">
              <a:lnSpc>
                <a:spcPct val="95000"/>
              </a:lnSpc>
              <a:spcBef>
                <a:spcPct val="20000"/>
              </a:spcBef>
              <a:spcAft>
                <a:spcPct val="0"/>
              </a:spcAft>
            </a:pPr>
            <a:r>
              <a:rPr lang="en-US" sz="900" b="1">
                <a:solidFill>
                  <a:prstClr val="black"/>
                </a:solidFill>
              </a:rPr>
              <a:t> 36.   Right to Know Act</a:t>
            </a:r>
          </a:p>
          <a:p>
            <a:pPr eaLnBrk="1" fontAlgn="base" hangingPunct="1">
              <a:lnSpc>
                <a:spcPct val="95000"/>
              </a:lnSpc>
              <a:spcBef>
                <a:spcPct val="20000"/>
              </a:spcBef>
              <a:spcAft>
                <a:spcPct val="0"/>
              </a:spcAft>
            </a:pPr>
            <a:r>
              <a:rPr lang="en-US" sz="900" b="1">
                <a:solidFill>
                  <a:prstClr val="black"/>
                </a:solidFill>
              </a:rPr>
              <a:t> 37.   Underground storage tanks</a:t>
            </a:r>
          </a:p>
          <a:p>
            <a:pPr eaLnBrk="1" fontAlgn="base" hangingPunct="1">
              <a:lnSpc>
                <a:spcPct val="95000"/>
              </a:lnSpc>
              <a:spcBef>
                <a:spcPct val="20000"/>
              </a:spcBef>
              <a:spcAft>
                <a:spcPct val="0"/>
              </a:spcAft>
            </a:pPr>
            <a:r>
              <a:rPr lang="en-US" sz="900" b="1">
                <a:solidFill>
                  <a:prstClr val="black"/>
                </a:solidFill>
              </a:rPr>
              <a:t> 38.   Computerization – technology support</a:t>
            </a:r>
          </a:p>
          <a:p>
            <a:pPr eaLnBrk="1" fontAlgn="base" hangingPunct="1">
              <a:lnSpc>
                <a:spcPct val="95000"/>
              </a:lnSpc>
              <a:spcBef>
                <a:spcPct val="20000"/>
              </a:spcBef>
              <a:spcAft>
                <a:spcPct val="0"/>
              </a:spcAft>
            </a:pPr>
            <a:r>
              <a:rPr lang="en-US" sz="900" b="1">
                <a:solidFill>
                  <a:prstClr val="black"/>
                </a:solidFill>
              </a:rPr>
              <a:t> 39.   Blood borne pathogens</a:t>
            </a:r>
          </a:p>
          <a:p>
            <a:pPr eaLnBrk="1" fontAlgn="base" hangingPunct="1">
              <a:lnSpc>
                <a:spcPct val="95000"/>
              </a:lnSpc>
              <a:spcBef>
                <a:spcPct val="20000"/>
              </a:spcBef>
              <a:spcAft>
                <a:spcPct val="0"/>
              </a:spcAft>
            </a:pPr>
            <a:r>
              <a:rPr lang="en-US" sz="900" b="1">
                <a:solidFill>
                  <a:prstClr val="black"/>
                </a:solidFill>
              </a:rPr>
              <a:t> 40.   Budget planning</a:t>
            </a:r>
          </a:p>
          <a:p>
            <a:pPr eaLnBrk="1" fontAlgn="base" hangingPunct="1">
              <a:lnSpc>
                <a:spcPct val="95000"/>
              </a:lnSpc>
              <a:spcBef>
                <a:spcPct val="20000"/>
              </a:spcBef>
              <a:spcAft>
                <a:spcPct val="0"/>
              </a:spcAft>
            </a:pPr>
            <a:r>
              <a:rPr lang="en-US" sz="900" b="1">
                <a:solidFill>
                  <a:prstClr val="black"/>
                </a:solidFill>
              </a:rPr>
              <a:t> 41.   Labor law issues</a:t>
            </a:r>
          </a:p>
          <a:p>
            <a:pPr eaLnBrk="1" fontAlgn="base" hangingPunct="1">
              <a:lnSpc>
                <a:spcPct val="95000"/>
              </a:lnSpc>
              <a:spcBef>
                <a:spcPct val="20000"/>
              </a:spcBef>
              <a:spcAft>
                <a:spcPct val="0"/>
              </a:spcAft>
            </a:pPr>
            <a:r>
              <a:rPr lang="en-US" sz="900" b="1">
                <a:solidFill>
                  <a:prstClr val="black"/>
                </a:solidFill>
              </a:rPr>
              <a:t> 42.   OSHA Logging &amp; training</a:t>
            </a:r>
          </a:p>
          <a:p>
            <a:pPr eaLnBrk="1" fontAlgn="base" hangingPunct="1">
              <a:lnSpc>
                <a:spcPct val="95000"/>
              </a:lnSpc>
              <a:spcBef>
                <a:spcPct val="20000"/>
              </a:spcBef>
              <a:spcAft>
                <a:spcPct val="0"/>
              </a:spcAft>
            </a:pPr>
            <a:r>
              <a:rPr lang="en-US" sz="900" b="1">
                <a:solidFill>
                  <a:prstClr val="black"/>
                </a:solidFill>
              </a:rPr>
              <a:t> 43.   Custodial equipment management</a:t>
            </a:r>
          </a:p>
          <a:p>
            <a:pPr eaLnBrk="1" fontAlgn="base" hangingPunct="1">
              <a:lnSpc>
                <a:spcPct val="95000"/>
              </a:lnSpc>
              <a:spcBef>
                <a:spcPct val="20000"/>
              </a:spcBef>
              <a:spcAft>
                <a:spcPct val="0"/>
              </a:spcAft>
            </a:pPr>
            <a:r>
              <a:rPr lang="en-US" sz="900" b="1">
                <a:solidFill>
                  <a:prstClr val="black"/>
                </a:solidFill>
              </a:rPr>
              <a:t> 44.   Quality Assurance program</a:t>
            </a:r>
          </a:p>
          <a:p>
            <a:pPr eaLnBrk="1" fontAlgn="base" hangingPunct="1">
              <a:lnSpc>
                <a:spcPct val="95000"/>
              </a:lnSpc>
              <a:spcBef>
                <a:spcPct val="20000"/>
              </a:spcBef>
              <a:spcAft>
                <a:spcPct val="0"/>
              </a:spcAft>
            </a:pPr>
            <a:r>
              <a:rPr lang="en-US" sz="900" b="1">
                <a:solidFill>
                  <a:prstClr val="black"/>
                </a:solidFill>
              </a:rPr>
              <a:t> 45.   Hazardous Waste Removal</a:t>
            </a:r>
          </a:p>
          <a:p>
            <a:pPr eaLnBrk="1" fontAlgn="base" hangingPunct="1">
              <a:lnSpc>
                <a:spcPct val="95000"/>
              </a:lnSpc>
              <a:spcBef>
                <a:spcPct val="20000"/>
              </a:spcBef>
              <a:spcAft>
                <a:spcPct val="0"/>
              </a:spcAft>
            </a:pPr>
            <a:r>
              <a:rPr lang="en-US" sz="900" b="1">
                <a:solidFill>
                  <a:prstClr val="black"/>
                </a:solidFill>
              </a:rPr>
              <a:t> 46.   Emergency Backpacks</a:t>
            </a:r>
          </a:p>
          <a:p>
            <a:pPr eaLnBrk="1" fontAlgn="base" hangingPunct="1">
              <a:lnSpc>
                <a:spcPct val="95000"/>
              </a:lnSpc>
              <a:spcBef>
                <a:spcPct val="20000"/>
              </a:spcBef>
              <a:spcAft>
                <a:spcPct val="0"/>
              </a:spcAft>
            </a:pPr>
            <a:r>
              <a:rPr lang="en-US" sz="900" b="1">
                <a:solidFill>
                  <a:prstClr val="black"/>
                </a:solidFill>
              </a:rPr>
              <a:t> 47.   Building Backpack Supply</a:t>
            </a:r>
          </a:p>
          <a:p>
            <a:pPr eaLnBrk="1" fontAlgn="base" hangingPunct="1">
              <a:lnSpc>
                <a:spcPct val="95000"/>
              </a:lnSpc>
              <a:spcBef>
                <a:spcPct val="20000"/>
              </a:spcBef>
              <a:spcAft>
                <a:spcPct val="0"/>
              </a:spcAft>
            </a:pPr>
            <a:r>
              <a:rPr lang="en-US" sz="900" b="1">
                <a:solidFill>
                  <a:prstClr val="black"/>
                </a:solidFill>
              </a:rPr>
              <a:t> 48.   Defibrillator maintenance</a:t>
            </a:r>
          </a:p>
          <a:p>
            <a:pPr eaLnBrk="1" fontAlgn="base" hangingPunct="1">
              <a:lnSpc>
                <a:spcPct val="95000"/>
              </a:lnSpc>
              <a:spcBef>
                <a:spcPct val="20000"/>
              </a:spcBef>
              <a:spcAft>
                <a:spcPct val="0"/>
              </a:spcAft>
            </a:pPr>
            <a:r>
              <a:rPr lang="en-US" sz="900" b="1">
                <a:solidFill>
                  <a:prstClr val="black"/>
                </a:solidFill>
              </a:rPr>
              <a:t> 49.   Defibrillator training</a:t>
            </a:r>
          </a:p>
          <a:p>
            <a:pPr eaLnBrk="1" fontAlgn="base" hangingPunct="1">
              <a:lnSpc>
                <a:spcPct val="95000"/>
              </a:lnSpc>
              <a:spcBef>
                <a:spcPct val="20000"/>
              </a:spcBef>
              <a:spcAft>
                <a:spcPct val="0"/>
              </a:spcAft>
            </a:pPr>
            <a:r>
              <a:rPr lang="en-US" sz="900" b="1">
                <a:solidFill>
                  <a:prstClr val="black"/>
                </a:solidFill>
              </a:rPr>
              <a:t> 50.   Security systems</a:t>
            </a:r>
          </a:p>
          <a:p>
            <a:pPr eaLnBrk="1" fontAlgn="base" hangingPunct="1">
              <a:lnSpc>
                <a:spcPct val="95000"/>
              </a:lnSpc>
              <a:spcBef>
                <a:spcPct val="20000"/>
              </a:spcBef>
              <a:spcAft>
                <a:spcPct val="0"/>
              </a:spcAft>
            </a:pPr>
            <a:r>
              <a:rPr lang="en-US" sz="900" b="1">
                <a:solidFill>
                  <a:prstClr val="black"/>
                </a:solidFill>
              </a:rPr>
              <a:t> 51.   Green chemical management</a:t>
            </a:r>
          </a:p>
          <a:p>
            <a:pPr eaLnBrk="1" fontAlgn="base" hangingPunct="1">
              <a:lnSpc>
                <a:spcPct val="95000"/>
              </a:lnSpc>
              <a:spcBef>
                <a:spcPct val="20000"/>
              </a:spcBef>
              <a:spcAft>
                <a:spcPct val="0"/>
              </a:spcAft>
            </a:pPr>
            <a:r>
              <a:rPr lang="en-US" sz="900" b="1">
                <a:solidFill>
                  <a:prstClr val="black"/>
                </a:solidFill>
              </a:rPr>
              <a:t> 52.   Carbon footprint issues</a:t>
            </a:r>
          </a:p>
          <a:p>
            <a:pPr eaLnBrk="1" fontAlgn="base" hangingPunct="1">
              <a:lnSpc>
                <a:spcPct val="95000"/>
              </a:lnSpc>
              <a:spcBef>
                <a:spcPct val="20000"/>
              </a:spcBef>
              <a:spcAft>
                <a:spcPct val="0"/>
              </a:spcAft>
            </a:pPr>
            <a:r>
              <a:rPr lang="en-US" sz="900" b="1">
                <a:solidFill>
                  <a:prstClr val="black"/>
                </a:solidFill>
              </a:rPr>
              <a:t> 53.   Sustainability program</a:t>
            </a:r>
          </a:p>
          <a:p>
            <a:pPr eaLnBrk="1" fontAlgn="base" hangingPunct="1">
              <a:lnSpc>
                <a:spcPct val="95000"/>
              </a:lnSpc>
              <a:spcBef>
                <a:spcPct val="20000"/>
              </a:spcBef>
              <a:spcAft>
                <a:spcPct val="0"/>
              </a:spcAft>
            </a:pPr>
            <a:r>
              <a:rPr lang="en-US" sz="900" b="1">
                <a:solidFill>
                  <a:prstClr val="black"/>
                </a:solidFill>
              </a:rPr>
              <a:t> 54.    Life/Safety Planning</a:t>
            </a:r>
          </a:p>
          <a:p>
            <a:pPr eaLnBrk="1" fontAlgn="base" hangingPunct="1">
              <a:lnSpc>
                <a:spcPct val="95000"/>
              </a:lnSpc>
              <a:spcBef>
                <a:spcPct val="20000"/>
              </a:spcBef>
              <a:spcAft>
                <a:spcPct val="0"/>
              </a:spcAft>
            </a:pPr>
            <a:r>
              <a:rPr lang="en-US" sz="900" b="1">
                <a:solidFill>
                  <a:prstClr val="black"/>
                </a:solidFill>
              </a:rPr>
              <a:t> 55.    Playground management</a:t>
            </a:r>
          </a:p>
          <a:p>
            <a:pPr eaLnBrk="1" fontAlgn="base" hangingPunct="1">
              <a:lnSpc>
                <a:spcPct val="95000"/>
              </a:lnSpc>
              <a:spcBef>
                <a:spcPct val="20000"/>
              </a:spcBef>
              <a:spcAft>
                <a:spcPct val="0"/>
              </a:spcAft>
            </a:pPr>
            <a:r>
              <a:rPr lang="en-US" sz="900" b="1">
                <a:solidFill>
                  <a:prstClr val="black"/>
                </a:solidFill>
              </a:rPr>
              <a:t> 56 .   Expanded  athletic programs</a:t>
            </a:r>
          </a:p>
          <a:p>
            <a:pPr eaLnBrk="1" fontAlgn="base" hangingPunct="1">
              <a:lnSpc>
                <a:spcPct val="95000"/>
              </a:lnSpc>
              <a:spcBef>
                <a:spcPct val="20000"/>
              </a:spcBef>
              <a:spcAft>
                <a:spcPct val="0"/>
              </a:spcAft>
            </a:pPr>
            <a:r>
              <a:rPr lang="en-US" sz="900" b="1">
                <a:solidFill>
                  <a:prstClr val="black"/>
                </a:solidFill>
              </a:rPr>
              <a:t> 57.    Swimming pool maintenance</a:t>
            </a:r>
          </a:p>
          <a:p>
            <a:pPr eaLnBrk="1" fontAlgn="base" hangingPunct="1">
              <a:lnSpc>
                <a:spcPct val="95000"/>
              </a:lnSpc>
              <a:spcBef>
                <a:spcPct val="20000"/>
              </a:spcBef>
              <a:spcAft>
                <a:spcPct val="0"/>
              </a:spcAft>
            </a:pPr>
            <a:r>
              <a:rPr lang="en-US" sz="900" b="1">
                <a:solidFill>
                  <a:prstClr val="black"/>
                </a:solidFill>
              </a:rPr>
              <a:t> 58.    Indoor track &amp; field</a:t>
            </a:r>
          </a:p>
          <a:p>
            <a:pPr eaLnBrk="1" fontAlgn="base" hangingPunct="1">
              <a:lnSpc>
                <a:spcPct val="95000"/>
              </a:lnSpc>
              <a:spcBef>
                <a:spcPct val="20000"/>
              </a:spcBef>
              <a:spcAft>
                <a:spcPct val="0"/>
              </a:spcAft>
            </a:pPr>
            <a:r>
              <a:rPr lang="en-US" sz="900" b="1">
                <a:solidFill>
                  <a:prstClr val="black"/>
                </a:solidFill>
              </a:rPr>
              <a:t> 59.    Fertilization &amp; weed control</a:t>
            </a:r>
          </a:p>
          <a:p>
            <a:pPr eaLnBrk="1" fontAlgn="base" hangingPunct="1">
              <a:lnSpc>
                <a:spcPct val="95000"/>
              </a:lnSpc>
              <a:spcBef>
                <a:spcPct val="20000"/>
              </a:spcBef>
              <a:spcAft>
                <a:spcPct val="0"/>
              </a:spcAft>
            </a:pPr>
            <a:r>
              <a:rPr lang="en-US" sz="900" b="1">
                <a:solidFill>
                  <a:prstClr val="black"/>
                </a:solidFill>
              </a:rPr>
              <a:t> 60.    Artificial athletic fields</a:t>
            </a:r>
          </a:p>
          <a:p>
            <a:pPr eaLnBrk="1" fontAlgn="base" hangingPunct="1">
              <a:lnSpc>
                <a:spcPct val="95000"/>
              </a:lnSpc>
              <a:spcBef>
                <a:spcPct val="20000"/>
              </a:spcBef>
              <a:spcAft>
                <a:spcPct val="0"/>
              </a:spcAft>
            </a:pPr>
            <a:r>
              <a:rPr lang="en-US" sz="1000" b="1">
                <a:solidFill>
                  <a:prstClr val="black"/>
                </a:solidFill>
              </a:rPr>
              <a:t>		</a:t>
            </a:r>
          </a:p>
          <a:p>
            <a:pPr eaLnBrk="1" fontAlgn="base" hangingPunct="1">
              <a:lnSpc>
                <a:spcPct val="95000"/>
              </a:lnSpc>
              <a:spcBef>
                <a:spcPct val="20000"/>
              </a:spcBef>
              <a:spcAft>
                <a:spcPct val="0"/>
              </a:spcAft>
            </a:pPr>
            <a:endParaRPr lang="en-US" sz="1000" b="1">
              <a:solidFill>
                <a:prstClr val="black"/>
              </a:solidFill>
            </a:endParaRPr>
          </a:p>
        </p:txBody>
      </p:sp>
      <p:sp>
        <p:nvSpPr>
          <p:cNvPr id="13317" name="Rectangle 7"/>
          <p:cNvSpPr>
            <a:spLocks noChangeArrowheads="1"/>
          </p:cNvSpPr>
          <p:nvPr/>
        </p:nvSpPr>
        <p:spPr bwMode="auto">
          <a:xfrm>
            <a:off x="304800" y="3886200"/>
            <a:ext cx="2362200" cy="1846263"/>
          </a:xfrm>
          <a:prstGeom prst="rect">
            <a:avLst/>
          </a:prstGeom>
          <a:solidFill>
            <a:srgbClr val="FFFFCC"/>
          </a:solidFill>
          <a:ln w="19050">
            <a:solidFill>
              <a:schemeClr val="accent2"/>
            </a:solidFill>
            <a:miter lim="800000"/>
            <a:headEnd/>
            <a:tailEnd/>
          </a:ln>
        </p:spPr>
        <p:txBody>
          <a:bodyPr>
            <a:spAutoFit/>
          </a:bodyPr>
          <a:lstStyle/>
          <a:p>
            <a:pPr algn="ctr" fontAlgn="base">
              <a:spcBef>
                <a:spcPct val="0"/>
              </a:spcBef>
              <a:spcAft>
                <a:spcPct val="0"/>
              </a:spcAft>
            </a:pPr>
            <a:r>
              <a:rPr lang="en-US" sz="1900" b="1">
                <a:solidFill>
                  <a:srgbClr val="800000"/>
                </a:solidFill>
                <a:latin typeface="Arial" pitchFamily="34" charset="0"/>
              </a:rPr>
              <a:t>Facility programs have increased dramatically but many institutions have smaller leadership teams</a:t>
            </a:r>
          </a:p>
        </p:txBody>
      </p:sp>
      <p:sp>
        <p:nvSpPr>
          <p:cNvPr id="13318" name="Rectangle 9"/>
          <p:cNvSpPr>
            <a:spLocks noChangeArrowheads="1"/>
          </p:cNvSpPr>
          <p:nvPr/>
        </p:nvSpPr>
        <p:spPr bwMode="auto">
          <a:xfrm>
            <a:off x="3733800" y="8382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u="sng">
                <a:solidFill>
                  <a:srgbClr val="FF0000"/>
                </a:solidFill>
                <a:latin typeface="Arial Black" pitchFamily="34" charset="0"/>
              </a:rPr>
              <a:t>70’s,80’s,90’s,00’s &amp; Now</a:t>
            </a:r>
          </a:p>
        </p:txBody>
      </p:sp>
      <p:sp>
        <p:nvSpPr>
          <p:cNvPr id="6155" name="Rectangle 11"/>
          <p:cNvSpPr>
            <a:spLocks noGrp="1" noChangeArrowheads="1"/>
          </p:cNvSpPr>
          <p:nvPr>
            <p:ph type="title"/>
          </p:nvPr>
        </p:nvSpPr>
        <p:spPr>
          <a:xfrm>
            <a:off x="228600" y="152400"/>
            <a:ext cx="7772400" cy="609600"/>
          </a:xfrm>
          <a:solidFill>
            <a:srgbClr val="FFFFCC"/>
          </a:solidFill>
          <a:ln w="19050">
            <a:solidFill>
              <a:schemeClr val="accent2"/>
            </a:solidFill>
          </a:ln>
        </p:spPr>
        <p:txBody>
          <a:bodyPr>
            <a:normAutofit fontScale="90000"/>
          </a:bodyPr>
          <a:lstStyle/>
          <a:p>
            <a:pPr fontAlgn="auto">
              <a:spcAft>
                <a:spcPts val="0"/>
              </a:spcAft>
              <a:defRPr/>
            </a:pPr>
            <a:r>
              <a:rPr lang="en-US" sz="1800" b="1" dirty="0" smtClean="0">
                <a:solidFill>
                  <a:srgbClr val="800000"/>
                </a:solidFill>
              </a:rPr>
              <a:t>  </a:t>
            </a:r>
            <a:r>
              <a:rPr lang="en-US" sz="2400" b="1" dirty="0" smtClean="0">
                <a:solidFill>
                  <a:srgbClr val="800000"/>
                </a:solidFill>
              </a:rPr>
              <a:t>The Increased Scope of Education Facility Management</a:t>
            </a:r>
            <a:br>
              <a:rPr lang="en-US" sz="2400" b="1" dirty="0" smtClean="0">
                <a:solidFill>
                  <a:srgbClr val="800000"/>
                </a:solidFill>
              </a:rPr>
            </a:br>
            <a:r>
              <a:rPr lang="en-US" sz="1300" b="1" i="1" dirty="0" smtClean="0"/>
              <a:t>Education Facility Managers are so over programmed that a complete program is rarely delivered</a:t>
            </a:r>
          </a:p>
        </p:txBody>
      </p:sp>
    </p:spTree>
    <p:extLst>
      <p:ext uri="{BB962C8B-B14F-4D97-AF65-F5344CB8AC3E}">
        <p14:creationId xmlns:p14="http://schemas.microsoft.com/office/powerpoint/2010/main" val="2985061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400" dirty="0" smtClean="0"/>
              <a:t>3 typical avenues to Successful PM Implementation</a:t>
            </a:r>
            <a:endParaRPr lang="en-US" sz="4400" dirty="0"/>
          </a:p>
        </p:txBody>
      </p:sp>
      <p:sp>
        <p:nvSpPr>
          <p:cNvPr id="3" name="Content Placeholder 2"/>
          <p:cNvSpPr>
            <a:spLocks noGrp="1"/>
          </p:cNvSpPr>
          <p:nvPr>
            <p:ph idx="1"/>
          </p:nvPr>
        </p:nvSpPr>
        <p:spPr>
          <a:xfrm>
            <a:off x="457200" y="1905000"/>
            <a:ext cx="8229600" cy="4221163"/>
          </a:xfrm>
        </p:spPr>
        <p:txBody>
          <a:bodyPr rtlCol="0">
            <a:normAutofit fontScale="92500" lnSpcReduction="10000"/>
          </a:bodyPr>
          <a:lstStyle/>
          <a:p>
            <a:pPr marL="0" indent="0" eaLnBrk="1" fontAlgn="auto" hangingPunct="1">
              <a:spcAft>
                <a:spcPts val="0"/>
              </a:spcAft>
              <a:buFont typeface="Arial" pitchFamily="34" charset="0"/>
              <a:buNone/>
              <a:defRPr/>
            </a:pPr>
            <a:r>
              <a:rPr lang="en-US" sz="2800" dirty="0" smtClean="0">
                <a:solidFill>
                  <a:schemeClr val="tx1"/>
                </a:solidFill>
              </a:rPr>
              <a:t>1.  Do-it-yourselfers</a:t>
            </a:r>
          </a:p>
          <a:p>
            <a:pPr marL="0" indent="0" eaLnBrk="1" fontAlgn="auto" hangingPunct="1">
              <a:spcAft>
                <a:spcPts val="0"/>
              </a:spcAft>
              <a:buFont typeface="Arial" pitchFamily="34" charset="0"/>
              <a:buNone/>
              <a:defRPr/>
            </a:pPr>
            <a:r>
              <a:rPr lang="en-US" sz="2800" dirty="0">
                <a:solidFill>
                  <a:schemeClr val="tx1"/>
                </a:solidFill>
              </a:rPr>
              <a:t>	</a:t>
            </a:r>
            <a:r>
              <a:rPr lang="en-US" sz="2800" dirty="0" err="1" smtClean="0">
                <a:solidFill>
                  <a:schemeClr val="tx1"/>
                </a:solidFill>
              </a:rPr>
              <a:t>SchoolDude</a:t>
            </a:r>
            <a:r>
              <a:rPr lang="en-US" sz="2800" dirty="0" smtClean="0">
                <a:solidFill>
                  <a:schemeClr val="tx1"/>
                </a:solidFill>
              </a:rPr>
              <a:t> starter templates and Quick   	Step Guides</a:t>
            </a:r>
          </a:p>
          <a:p>
            <a:pPr marL="0" indent="0" eaLnBrk="1" fontAlgn="auto" hangingPunct="1">
              <a:spcAft>
                <a:spcPts val="0"/>
              </a:spcAft>
              <a:buFont typeface="Arial" pitchFamily="34" charset="0"/>
              <a:buNone/>
              <a:defRPr/>
            </a:pPr>
            <a:endParaRPr lang="en-US" sz="2800" dirty="0" smtClean="0">
              <a:solidFill>
                <a:schemeClr val="tx1"/>
              </a:solidFill>
            </a:endParaRPr>
          </a:p>
          <a:p>
            <a:pPr marL="457200" indent="-457200" eaLnBrk="1" fontAlgn="auto" hangingPunct="1">
              <a:spcAft>
                <a:spcPts val="0"/>
              </a:spcAft>
              <a:buFont typeface="Arial" pitchFamily="34" charset="0"/>
              <a:buAutoNum type="arabicPeriod" startAt="2"/>
              <a:defRPr/>
            </a:pPr>
            <a:r>
              <a:rPr lang="en-US" sz="2800" dirty="0" err="1" smtClean="0">
                <a:solidFill>
                  <a:schemeClr val="tx1"/>
                </a:solidFill>
              </a:rPr>
              <a:t>SchoolDude</a:t>
            </a:r>
            <a:r>
              <a:rPr lang="en-US" sz="2800" dirty="0" smtClean="0">
                <a:solidFill>
                  <a:schemeClr val="tx1"/>
                </a:solidFill>
              </a:rPr>
              <a:t> Consultation </a:t>
            </a:r>
          </a:p>
          <a:p>
            <a:pPr marL="0" indent="0" eaLnBrk="1" fontAlgn="auto" hangingPunct="1">
              <a:spcAft>
                <a:spcPts val="0"/>
              </a:spcAft>
              <a:buFont typeface="Arial" pitchFamily="34" charset="0"/>
              <a:buNone/>
              <a:defRPr/>
            </a:pPr>
            <a:r>
              <a:rPr lang="en-US" sz="2800" dirty="0" smtClean="0">
                <a:solidFill>
                  <a:schemeClr val="tx1"/>
                </a:solidFill>
              </a:rPr>
              <a:t>	Unlimited one on one sessions  for clients 	(</a:t>
            </a:r>
            <a:r>
              <a:rPr lang="en-US" sz="2800" dirty="0" smtClean="0">
                <a:solidFill>
                  <a:schemeClr val="tx1"/>
                </a:solidFill>
                <a:hlinkClick r:id="rId2"/>
              </a:rPr>
              <a:t>training@schooldude.com</a:t>
            </a:r>
            <a:r>
              <a:rPr lang="en-US" sz="2800" dirty="0" smtClean="0">
                <a:solidFill>
                  <a:schemeClr val="tx1"/>
                </a:solidFill>
              </a:rPr>
              <a:t>)</a:t>
            </a:r>
          </a:p>
          <a:p>
            <a:pPr marL="0" indent="0" eaLnBrk="1" fontAlgn="auto" hangingPunct="1">
              <a:spcAft>
                <a:spcPts val="0"/>
              </a:spcAft>
              <a:buFont typeface="Arial" pitchFamily="34" charset="0"/>
              <a:buNone/>
              <a:defRPr/>
            </a:pPr>
            <a:endParaRPr lang="en-US" sz="2800" dirty="0" smtClean="0">
              <a:solidFill>
                <a:schemeClr val="tx1"/>
              </a:solidFill>
            </a:endParaRPr>
          </a:p>
          <a:p>
            <a:pPr marL="457200" indent="-457200" eaLnBrk="1" fontAlgn="auto" hangingPunct="1">
              <a:spcAft>
                <a:spcPts val="0"/>
              </a:spcAft>
              <a:buFont typeface="Arial" charset="0"/>
              <a:buNone/>
              <a:defRPr/>
            </a:pPr>
            <a:r>
              <a:rPr lang="en-US" sz="2800" dirty="0" smtClean="0">
                <a:solidFill>
                  <a:schemeClr val="tx1"/>
                </a:solidFill>
              </a:rPr>
              <a:t>3.  Certified Partner Services</a:t>
            </a:r>
          </a:p>
          <a:p>
            <a:pPr marL="400050" lvl="1" indent="0" eaLnBrk="1" fontAlgn="auto" hangingPunct="1">
              <a:spcAft>
                <a:spcPts val="0"/>
              </a:spcAft>
              <a:buFont typeface="Courier New" pitchFamily="49" charset="0"/>
              <a:buNone/>
              <a:defRPr/>
            </a:pPr>
            <a:r>
              <a:rPr lang="en-US" sz="2800" dirty="0" smtClean="0">
                <a:solidFill>
                  <a:srgbClr val="00B050"/>
                </a:solidFill>
              </a:rPr>
              <a:t>	Service Management Assist (SMA)</a:t>
            </a:r>
          </a:p>
          <a:p>
            <a:pPr marL="0" indent="0" eaLnBrk="1" fontAlgn="auto" hangingPunct="1">
              <a:spcAft>
                <a:spcPts val="0"/>
              </a:spcAft>
              <a:buFont typeface="Arial" pitchFamily="34" charset="0"/>
              <a:buNone/>
              <a:defRPr/>
            </a:pPr>
            <a:endParaRPr lang="en-US" sz="2800" dirty="0">
              <a:solidFill>
                <a:srgbClr val="00B050"/>
              </a:solidFill>
            </a:endParaRPr>
          </a:p>
          <a:p>
            <a:pPr eaLnBrk="1" fontAlgn="auto" hangingPunct="1">
              <a:spcAft>
                <a:spcPts val="0"/>
              </a:spcAft>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086923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fontAlgn="auto" hangingPunct="1">
              <a:spcAft>
                <a:spcPts val="0"/>
              </a:spcAft>
              <a:defRPr/>
            </a:pPr>
            <a:r>
              <a:rPr lang="en-US" dirty="0" smtClean="0"/>
              <a:t>Secret One</a:t>
            </a:r>
            <a:endParaRPr lang="en-US" dirty="0"/>
          </a:p>
        </p:txBody>
      </p:sp>
      <p:sp>
        <p:nvSpPr>
          <p:cNvPr id="21507" name="Content Placeholder 2"/>
          <p:cNvSpPr>
            <a:spLocks noGrp="1"/>
          </p:cNvSpPr>
          <p:nvPr>
            <p:ph idx="1"/>
          </p:nvPr>
        </p:nvSpPr>
        <p:spPr>
          <a:xfrm>
            <a:off x="457200" y="1371600"/>
            <a:ext cx="8229600" cy="4525963"/>
          </a:xfrm>
        </p:spPr>
        <p:txBody>
          <a:bodyPr/>
          <a:lstStyle/>
          <a:p>
            <a:pPr marL="342900" lvl="1" indent="-342900" eaLnBrk="1" hangingPunct="1">
              <a:buFont typeface="Arial" pitchFamily="34" charset="0"/>
              <a:buChar char="•"/>
            </a:pPr>
            <a:r>
              <a:rPr lang="en-US" sz="2800" b="1" smtClean="0"/>
              <a:t>Get buy-in from decision makers</a:t>
            </a:r>
          </a:p>
          <a:p>
            <a:pPr marL="742950" lvl="2" indent="-342900" eaLnBrk="1" hangingPunct="1"/>
            <a:r>
              <a:rPr lang="en-US" smtClean="0"/>
              <a:t>Make them aware of the issues</a:t>
            </a:r>
          </a:p>
          <a:p>
            <a:pPr marL="742950" lvl="2" indent="-342900" eaLnBrk="1" hangingPunct="1"/>
            <a:r>
              <a:rPr lang="en-US" smtClean="0"/>
              <a:t>Show them cause and effect</a:t>
            </a:r>
          </a:p>
          <a:p>
            <a:pPr marL="742950" lvl="2" indent="-342900" eaLnBrk="1" hangingPunct="1"/>
            <a:r>
              <a:rPr lang="en-US" smtClean="0"/>
              <a:t>What’s the cost of not doing PM? (provide real examples)</a:t>
            </a:r>
          </a:p>
          <a:p>
            <a:pPr marL="742950" lvl="2" indent="-342900" eaLnBrk="1" hangingPunct="1"/>
            <a:r>
              <a:rPr lang="en-US" smtClean="0"/>
              <a:t>Leverage 3</a:t>
            </a:r>
            <a:r>
              <a:rPr lang="en-US" baseline="30000" smtClean="0"/>
              <a:t>rd</a:t>
            </a:r>
            <a:r>
              <a:rPr lang="en-US" smtClean="0"/>
              <a:t> party information, studies, data</a:t>
            </a:r>
          </a:p>
          <a:p>
            <a:pPr marL="742950" lvl="2" indent="-342900" eaLnBrk="1" hangingPunct="1"/>
            <a:endParaRPr lang="en-US" smtClean="0"/>
          </a:p>
          <a:p>
            <a:pPr marL="742950" lvl="2" indent="-342900" eaLnBrk="1" hangingPunct="1"/>
            <a:r>
              <a:rPr lang="en-US" smtClean="0"/>
              <a:t>AS&amp;U</a:t>
            </a:r>
          </a:p>
          <a:p>
            <a:pPr marL="742950" lvl="2" indent="-342900" eaLnBrk="1" hangingPunct="1"/>
            <a:r>
              <a:rPr lang="en-US" smtClean="0"/>
              <a:t>SMA</a:t>
            </a:r>
          </a:p>
          <a:p>
            <a:pPr marL="742950" lvl="2" indent="-342900" eaLnBrk="1" hangingPunct="1"/>
            <a:r>
              <a:rPr lang="en-US" smtClean="0"/>
              <a:t>SchoolDude White Papers</a:t>
            </a:r>
          </a:p>
          <a:p>
            <a:pPr marL="742950" lvl="2" indent="-342900" eaLnBrk="1" hangingPunct="1">
              <a:buFont typeface="Arial" pitchFamily="34" charset="0"/>
              <a:buNone/>
            </a:pPr>
            <a:r>
              <a:rPr lang="en-US" smtClean="0"/>
              <a:t> </a:t>
            </a:r>
          </a:p>
          <a:p>
            <a:pPr marL="342900" lvl="1" indent="-342900" eaLnBrk="1" hangingPunct="1">
              <a:buFont typeface="Arial" pitchFamily="34" charset="0"/>
              <a:buChar char="•"/>
            </a:pPr>
            <a:endParaRPr lang="en-US" smtClean="0"/>
          </a:p>
          <a:p>
            <a:pPr marL="342900" lvl="1" indent="-342900" eaLnBrk="1" hangingPunct="1">
              <a:buFont typeface="Arial" pitchFamily="34" charset="0"/>
              <a:buChar char="•"/>
            </a:pPr>
            <a:endParaRPr lang="en-US" smtClean="0"/>
          </a:p>
          <a:p>
            <a:pPr eaLnBrk="1" hangingPunct="1"/>
            <a:endParaRPr lang="en-US" smtClean="0"/>
          </a:p>
        </p:txBody>
      </p:sp>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l="13699" t="25497" r="21263" b="12350"/>
          <a:stretch>
            <a:fillRect/>
          </a:stretch>
        </p:blipFill>
        <p:spPr bwMode="auto">
          <a:xfrm>
            <a:off x="4267200" y="3048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6823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10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11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2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13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4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15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16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17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18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4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5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6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7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8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9_Executive">
  <a:themeElements>
    <a:clrScheme name="SMA-Schooldude">
      <a:dk1>
        <a:sysClr val="windowText" lastClr="000000"/>
      </a:dk1>
      <a:lt1>
        <a:sysClr val="window" lastClr="FFFFFF"/>
      </a:lt1>
      <a:dk2>
        <a:srgbClr val="004C99"/>
      </a:dk2>
      <a:lt2>
        <a:srgbClr val="E4E9EF"/>
      </a:lt2>
      <a:accent1>
        <a:srgbClr val="00B050"/>
      </a:accent1>
      <a:accent2>
        <a:srgbClr val="FF0000"/>
      </a:accent2>
      <a:accent3>
        <a:srgbClr val="FFC000"/>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1231</Words>
  <Application>Microsoft Office PowerPoint</Application>
  <PresentationFormat>On-screen Show (4:3)</PresentationFormat>
  <Paragraphs>217</Paragraphs>
  <Slides>19</Slides>
  <Notes>4</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19</vt:i4>
      </vt:variant>
    </vt:vector>
  </HeadingPairs>
  <TitlesOfParts>
    <vt:vector size="38" baseType="lpstr">
      <vt:lpstr>Executive</vt:lpstr>
      <vt:lpstr>1_Executive</vt:lpstr>
      <vt:lpstr>3_Executive</vt:lpstr>
      <vt:lpstr>4_Executive</vt:lpstr>
      <vt:lpstr>5_Executive</vt:lpstr>
      <vt:lpstr>6_Executive</vt:lpstr>
      <vt:lpstr>7_Executive</vt:lpstr>
      <vt:lpstr>8_Executive</vt:lpstr>
      <vt:lpstr>9_Executive</vt:lpstr>
      <vt:lpstr>10_Executive</vt:lpstr>
      <vt:lpstr>11_Executive</vt:lpstr>
      <vt:lpstr>12_Executive</vt:lpstr>
      <vt:lpstr>13_Executive</vt:lpstr>
      <vt:lpstr>14_Executive</vt:lpstr>
      <vt:lpstr>15_Executive</vt:lpstr>
      <vt:lpstr>16_Executive</vt:lpstr>
      <vt:lpstr>17_Executive</vt:lpstr>
      <vt:lpstr>18_Executive</vt:lpstr>
      <vt:lpstr>Microsoft Office Excel Chart</vt:lpstr>
      <vt:lpstr>3 Secrets to Successful PM Implementation</vt:lpstr>
      <vt:lpstr>Introductions</vt:lpstr>
      <vt:lpstr>Benefits to PM</vt:lpstr>
      <vt:lpstr>Is PM a Priority?</vt:lpstr>
      <vt:lpstr>PM Challenges </vt:lpstr>
      <vt:lpstr>Many Barriers to PM</vt:lpstr>
      <vt:lpstr>  The Increased Scope of Education Facility Management Education Facility Managers are so over programmed that a complete program is rarely delivered</vt:lpstr>
      <vt:lpstr>3 typical avenues to Successful PM Implementation</vt:lpstr>
      <vt:lpstr>Secret One</vt:lpstr>
      <vt:lpstr>Getting buy-in from decision makers</vt:lpstr>
      <vt:lpstr>4 step process</vt:lpstr>
      <vt:lpstr>Secret Two</vt:lpstr>
      <vt:lpstr>Culture of Planned Maintenance</vt:lpstr>
      <vt:lpstr>Culture of Planned Maintenance</vt:lpstr>
      <vt:lpstr>Culture of Planned Maintenance</vt:lpstr>
      <vt:lpstr>PowerPoint Presentation</vt:lpstr>
      <vt:lpstr>Data Collection and Data Integrity</vt:lpstr>
      <vt:lpstr>Use your resources</vt:lpstr>
      <vt:lpstr>Contact Us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Secrets to Successful PM Implementation</dc:title>
  <dc:creator>Owner</dc:creator>
  <cp:lastModifiedBy>Owner</cp:lastModifiedBy>
  <cp:revision>3</cp:revision>
  <dcterms:created xsi:type="dcterms:W3CDTF">2012-01-23T00:22:48Z</dcterms:created>
  <dcterms:modified xsi:type="dcterms:W3CDTF">2012-01-23T00:50:55Z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